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4"/>
  </p:sldMasterIdLst>
  <p:notesMasterIdLst>
    <p:notesMasterId r:id="rId57"/>
  </p:notesMasterIdLst>
  <p:sldIdLst>
    <p:sldId id="659" r:id="rId5"/>
    <p:sldId id="683" r:id="rId6"/>
    <p:sldId id="320" r:id="rId7"/>
    <p:sldId id="679" r:id="rId8"/>
    <p:sldId id="1465" r:id="rId9"/>
    <p:sldId id="605" r:id="rId10"/>
    <p:sldId id="1472" r:id="rId11"/>
    <p:sldId id="1471" r:id="rId12"/>
    <p:sldId id="1508" r:id="rId13"/>
    <p:sldId id="1543" r:id="rId14"/>
    <p:sldId id="1544" r:id="rId15"/>
    <p:sldId id="1524" r:id="rId16"/>
    <p:sldId id="1547" r:id="rId17"/>
    <p:sldId id="1548" r:id="rId18"/>
    <p:sldId id="1526" r:id="rId19"/>
    <p:sldId id="1473" r:id="rId20"/>
    <p:sldId id="1511" r:id="rId21"/>
    <p:sldId id="1474" r:id="rId22"/>
    <p:sldId id="1475" r:id="rId23"/>
    <p:sldId id="1509" r:id="rId24"/>
    <p:sldId id="1510" r:id="rId25"/>
    <p:sldId id="1476" r:id="rId26"/>
    <p:sldId id="1477" r:id="rId27"/>
    <p:sldId id="1539" r:id="rId28"/>
    <p:sldId id="1481" r:id="rId29"/>
    <p:sldId id="1540" r:id="rId30"/>
    <p:sldId id="591" r:id="rId31"/>
    <p:sldId id="678" r:id="rId32"/>
    <p:sldId id="1448" r:id="rId33"/>
    <p:sldId id="1492" r:id="rId34"/>
    <p:sldId id="1467" r:id="rId35"/>
    <p:sldId id="1538" r:id="rId36"/>
    <p:sldId id="1535" r:id="rId37"/>
    <p:sldId id="1507" r:id="rId38"/>
    <p:sldId id="1497" r:id="rId39"/>
    <p:sldId id="1504" r:id="rId40"/>
    <p:sldId id="1502" r:id="rId41"/>
    <p:sldId id="1532" r:id="rId42"/>
    <p:sldId id="660" r:id="rId43"/>
    <p:sldId id="661" r:id="rId44"/>
    <p:sldId id="662" r:id="rId45"/>
    <p:sldId id="1533" r:id="rId46"/>
    <p:sldId id="1536" r:id="rId47"/>
    <p:sldId id="663" r:id="rId48"/>
    <p:sldId id="664" r:id="rId49"/>
    <p:sldId id="1534" r:id="rId50"/>
    <p:sldId id="1505" r:id="rId51"/>
    <p:sldId id="1494" r:id="rId52"/>
    <p:sldId id="1495" r:id="rId53"/>
    <p:sldId id="1496" r:id="rId54"/>
    <p:sldId id="1499" r:id="rId55"/>
    <p:sldId id="579" r:id="rId56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0" userDrawn="1">
          <p15:clr>
            <a:srgbClr val="A4A3A4"/>
          </p15:clr>
        </p15:guide>
        <p15:guide id="2" orient="horz" pos="8153" userDrawn="1">
          <p15:clr>
            <a:srgbClr val="A4A3A4"/>
          </p15:clr>
        </p15:guide>
        <p15:guide id="3" pos="19049" userDrawn="1">
          <p15:clr>
            <a:srgbClr val="A4A3A4"/>
          </p15:clr>
        </p15:guide>
        <p15:guide id="4" pos="740" userDrawn="1">
          <p15:clr>
            <a:srgbClr val="A4A3A4"/>
          </p15:clr>
        </p15:guide>
        <p15:guide id="5" pos="14597" userDrawn="1">
          <p15:clr>
            <a:srgbClr val="A4A3A4"/>
          </p15:clr>
        </p15:guide>
        <p15:guide id="6" orient="horz" pos="8639" userDrawn="1">
          <p15:clr>
            <a:srgbClr val="A4A3A4"/>
          </p15:clr>
        </p15:guide>
        <p15:guide id="7" pos="204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usz Jabłoński" initials="MJ" lastIdx="1" clrIdx="0">
    <p:extLst>
      <p:ext uri="{19B8F6BF-5375-455C-9EA6-DF929625EA0E}">
        <p15:presenceInfo xmlns:p15="http://schemas.microsoft.com/office/powerpoint/2012/main" userId="S::m.jablonski@push-ad.com::a3b1c392-546f-4a17-834c-5b82ad70c1c1" providerId="AD"/>
      </p:ext>
    </p:extLst>
  </p:cmAuthor>
  <p:cmAuthor id="2" name="Magdalena Zaleska" initials="MZ" lastIdx="3" clrIdx="1">
    <p:extLst>
      <p:ext uri="{19B8F6BF-5375-455C-9EA6-DF929625EA0E}">
        <p15:presenceInfo xmlns:p15="http://schemas.microsoft.com/office/powerpoint/2012/main" userId="0ffa5e2cd0ed1f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B56"/>
    <a:srgbClr val="10293F"/>
    <a:srgbClr val="BDCDD5"/>
    <a:srgbClr val="CDD9DF"/>
    <a:srgbClr val="DAE3E8"/>
    <a:srgbClr val="009699"/>
    <a:srgbClr val="30CFD0"/>
    <a:srgbClr val="009B9D"/>
    <a:srgbClr val="00A9A6"/>
    <a:srgbClr val="00A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BF5C72-A1C6-3D00-0C0D-F052A8B7FD24}" v="6" dt="2022-03-14T14:30:02.031"/>
    <p1510:client id="{A7458B20-7561-752A-9789-9B71D3480E07}" v="1" dt="2022-03-17T08:45:24.200"/>
    <p1510:client id="{E3F4A51B-F69F-42DF-8D3A-BFCABD713393}" v="27" dt="2022-02-08T13:08:20.185"/>
  </p1510:revLst>
</p1510:revInfo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32" y="228"/>
      </p:cViewPr>
      <p:guideLst>
        <p:guide orient="horz" pos="500"/>
        <p:guide orient="horz" pos="8153"/>
        <p:guide pos="19049"/>
        <p:guide pos="740"/>
        <p:guide pos="14597"/>
        <p:guide orient="horz" pos="8639"/>
        <p:guide pos="204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Plucińska" userId="S::j.plucinska@push-ad.com::ac5fd9f7-b3b8-4adc-ba48-55e69b069fae" providerId="AD" clId="Web-{A6BF5C72-A1C6-3D00-0C0D-F052A8B7FD24}"/>
    <pc:docChg chg="modSld">
      <pc:chgData name="Julia Plucińska" userId="S::j.plucinska@push-ad.com::ac5fd9f7-b3b8-4adc-ba48-55e69b069fae" providerId="AD" clId="Web-{A6BF5C72-A1C6-3D00-0C0D-F052A8B7FD24}" dt="2022-03-14T14:30:02.031" v="5" actId="1076"/>
      <pc:docMkLst>
        <pc:docMk/>
      </pc:docMkLst>
      <pc:sldChg chg="addSp delSp modSp">
        <pc:chgData name="Julia Plucińska" userId="S::j.plucinska@push-ad.com::ac5fd9f7-b3b8-4adc-ba48-55e69b069fae" providerId="AD" clId="Web-{A6BF5C72-A1C6-3D00-0C0D-F052A8B7FD24}" dt="2022-03-14T14:30:02.031" v="5" actId="1076"/>
        <pc:sldMkLst>
          <pc:docMk/>
          <pc:sldMk cId="1312458889" sldId="659"/>
        </pc:sldMkLst>
        <pc:picChg chg="add mod">
          <ac:chgData name="Julia Plucińska" userId="S::j.plucinska@push-ad.com::ac5fd9f7-b3b8-4adc-ba48-55e69b069fae" providerId="AD" clId="Web-{A6BF5C72-A1C6-3D00-0C0D-F052A8B7FD24}" dt="2022-03-14T14:30:02.031" v="5" actId="1076"/>
          <ac:picMkLst>
            <pc:docMk/>
            <pc:sldMk cId="1312458889" sldId="659"/>
            <ac:picMk id="2" creationId="{B93ED25E-83C3-459F-AEEC-3D2C8208BB1D}"/>
          </ac:picMkLst>
        </pc:picChg>
        <pc:picChg chg="del mod">
          <ac:chgData name="Julia Plucińska" userId="S::j.plucinska@push-ad.com::ac5fd9f7-b3b8-4adc-ba48-55e69b069fae" providerId="AD" clId="Web-{A6BF5C72-A1C6-3D00-0C0D-F052A8B7FD24}" dt="2022-03-14T14:29:24.014" v="1"/>
          <ac:picMkLst>
            <pc:docMk/>
            <pc:sldMk cId="1312458889" sldId="659"/>
            <ac:picMk id="8" creationId="{94F80256-ECDD-4843-8BCF-2A03BBBCFA81}"/>
          </ac:picMkLst>
        </pc:picChg>
      </pc:sldChg>
    </pc:docChg>
  </pc:docChgLst>
  <pc:docChgLst>
    <pc:chgData name="Julia Plucińska" userId="S::j.plucinska@push-ad.com::ac5fd9f7-b3b8-4adc-ba48-55e69b069fae" providerId="AD" clId="Web-{A7458B20-7561-752A-9789-9B71D3480E07}"/>
    <pc:docChg chg="modSld">
      <pc:chgData name="Julia Plucińska" userId="S::j.plucinska@push-ad.com::ac5fd9f7-b3b8-4adc-ba48-55e69b069fae" providerId="AD" clId="Web-{A7458B20-7561-752A-9789-9B71D3480E07}" dt="2022-03-17T08:45:24.200" v="0" actId="1076"/>
      <pc:docMkLst>
        <pc:docMk/>
      </pc:docMkLst>
      <pc:sldChg chg="modSp">
        <pc:chgData name="Julia Plucińska" userId="S::j.plucinska@push-ad.com::ac5fd9f7-b3b8-4adc-ba48-55e69b069fae" providerId="AD" clId="Web-{A7458B20-7561-752A-9789-9B71D3480E07}" dt="2022-03-17T08:45:24.200" v="0" actId="1076"/>
        <pc:sldMkLst>
          <pc:docMk/>
          <pc:sldMk cId="2696065065" sldId="679"/>
        </pc:sldMkLst>
        <pc:spChg chg="mod">
          <ac:chgData name="Julia Plucińska" userId="S::j.plucinska@push-ad.com::ac5fd9f7-b3b8-4adc-ba48-55e69b069fae" providerId="AD" clId="Web-{A7458B20-7561-752A-9789-9B71D3480E07}" dt="2022-03-17T08:45:24.200" v="0" actId="1076"/>
          <ac:spMkLst>
            <pc:docMk/>
            <pc:sldMk cId="2696065065" sldId="679"/>
            <ac:spMk id="36" creationId="{00000000-0000-0000-0000-000000000000}"/>
          </ac:spMkLst>
        </pc:spChg>
      </pc:sldChg>
    </pc:docChg>
  </pc:docChgLst>
  <pc:docChgLst>
    <pc:chgData name="Bartosz Szafarowski" userId="9940208c-76cb-4842-b637-710496df4d2c" providerId="ADAL" clId="{D5BEAD6B-BCAD-4464-8FCC-BC0F29605DCD}"/>
    <pc:docChg chg="undo custSel addSld modSld">
      <pc:chgData name="Bartosz Szafarowski" userId="9940208c-76cb-4842-b637-710496df4d2c" providerId="ADAL" clId="{D5BEAD6B-BCAD-4464-8FCC-BC0F29605DCD}" dt="2022-01-26T14:14:53.385" v="69" actId="14100"/>
      <pc:docMkLst>
        <pc:docMk/>
      </pc:docMkLst>
      <pc:sldChg chg="addSp delSp modSp add mod">
        <pc:chgData name="Bartosz Szafarowski" userId="9940208c-76cb-4842-b637-710496df4d2c" providerId="ADAL" clId="{D5BEAD6B-BCAD-4464-8FCC-BC0F29605DCD}" dt="2022-01-26T11:19:11.809" v="23" actId="14826"/>
        <pc:sldMkLst>
          <pc:docMk/>
          <pc:sldMk cId="1070144758" sldId="1541"/>
        </pc:sldMkLst>
        <pc:spChg chg="mod">
          <ac:chgData name="Bartosz Szafarowski" userId="9940208c-76cb-4842-b637-710496df4d2c" providerId="ADAL" clId="{D5BEAD6B-BCAD-4464-8FCC-BC0F29605DCD}" dt="2022-01-26T11:01:19.806" v="19" actId="20577"/>
          <ac:spMkLst>
            <pc:docMk/>
            <pc:sldMk cId="1070144758" sldId="1541"/>
            <ac:spMk id="10" creationId="{8F7EDFDB-AD11-45AA-8AF0-08EE679C8F4E}"/>
          </ac:spMkLst>
        </pc:spChg>
        <pc:graphicFrameChg chg="add del mod">
          <ac:chgData name="Bartosz Szafarowski" userId="9940208c-76cb-4842-b637-710496df4d2c" providerId="ADAL" clId="{D5BEAD6B-BCAD-4464-8FCC-BC0F29605DCD}" dt="2022-01-26T11:01:33.579" v="21" actId="478"/>
          <ac:graphicFrameMkLst>
            <pc:docMk/>
            <pc:sldMk cId="1070144758" sldId="1541"/>
            <ac:graphicFrameMk id="2" creationId="{0D8B880B-84DB-4F3C-AD78-6857735771FD}"/>
          </ac:graphicFrameMkLst>
        </pc:graphicFrameChg>
        <pc:graphicFrameChg chg="add del mod">
          <ac:chgData name="Bartosz Szafarowski" userId="9940208c-76cb-4842-b637-710496df4d2c" providerId="ADAL" clId="{D5BEAD6B-BCAD-4464-8FCC-BC0F29605DCD}" dt="2022-01-26T10:57:59.615" v="10" actId="478"/>
          <ac:graphicFrameMkLst>
            <pc:docMk/>
            <pc:sldMk cId="1070144758" sldId="1541"/>
            <ac:graphicFrameMk id="11" creationId="{1622D0DF-6978-41A7-B08A-09CFA1F8A218}"/>
          </ac:graphicFrameMkLst>
        </pc:graphicFrameChg>
        <pc:picChg chg="mod">
          <ac:chgData name="Bartosz Szafarowski" userId="9940208c-76cb-4842-b637-710496df4d2c" providerId="ADAL" clId="{D5BEAD6B-BCAD-4464-8FCC-BC0F29605DCD}" dt="2022-01-26T11:03:12.315" v="22" actId="14826"/>
          <ac:picMkLst>
            <pc:docMk/>
            <pc:sldMk cId="1070144758" sldId="1541"/>
            <ac:picMk id="16" creationId="{2E53F208-D5E6-4FC9-B228-EBEAE3E7024B}"/>
          </ac:picMkLst>
        </pc:picChg>
        <pc:picChg chg="mod">
          <ac:chgData name="Bartosz Szafarowski" userId="9940208c-76cb-4842-b637-710496df4d2c" providerId="ADAL" clId="{D5BEAD6B-BCAD-4464-8FCC-BC0F29605DCD}" dt="2022-01-26T11:19:11.809" v="23" actId="14826"/>
          <ac:picMkLst>
            <pc:docMk/>
            <pc:sldMk cId="1070144758" sldId="1541"/>
            <ac:picMk id="18" creationId="{92679C63-CE75-492A-94F6-F758B1E26D8F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1:22:39.714" v="27" actId="14826"/>
        <pc:sldMkLst>
          <pc:docMk/>
          <pc:sldMk cId="3901545556" sldId="1542"/>
        </pc:sldMkLst>
        <pc:spChg chg="mod">
          <ac:chgData name="Bartosz Szafarowski" userId="9940208c-76cb-4842-b637-710496df4d2c" providerId="ADAL" clId="{D5BEAD6B-BCAD-4464-8FCC-BC0F29605DCD}" dt="2022-01-26T11:19:31.841" v="25"/>
          <ac:spMkLst>
            <pc:docMk/>
            <pc:sldMk cId="3901545556" sldId="1542"/>
            <ac:spMk id="10" creationId="{8F7EDFDB-AD11-45AA-8AF0-08EE679C8F4E}"/>
          </ac:spMkLst>
        </pc:spChg>
        <pc:picChg chg="mod">
          <ac:chgData name="Bartosz Szafarowski" userId="9940208c-76cb-4842-b637-710496df4d2c" providerId="ADAL" clId="{D5BEAD6B-BCAD-4464-8FCC-BC0F29605DCD}" dt="2022-01-26T11:21:22.544" v="26" actId="14826"/>
          <ac:picMkLst>
            <pc:docMk/>
            <pc:sldMk cId="3901545556" sldId="1542"/>
            <ac:picMk id="14" creationId="{9648BB5A-19C1-4AB5-AEFB-215CB16887A8}"/>
          </ac:picMkLst>
        </pc:picChg>
        <pc:picChg chg="mod">
          <ac:chgData name="Bartosz Szafarowski" userId="9940208c-76cb-4842-b637-710496df4d2c" providerId="ADAL" clId="{D5BEAD6B-BCAD-4464-8FCC-BC0F29605DCD}" dt="2022-01-26T11:22:39.714" v="27" actId="14826"/>
          <ac:picMkLst>
            <pc:docMk/>
            <pc:sldMk cId="3901545556" sldId="1542"/>
            <ac:picMk id="16" creationId="{2E4A9904-6A3D-4FD7-83A1-A3D7EA02DADD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1:27:07.842" v="33" actId="732"/>
        <pc:sldMkLst>
          <pc:docMk/>
          <pc:sldMk cId="2201420038" sldId="1543"/>
        </pc:sldMkLst>
        <pc:spChg chg="mod">
          <ac:chgData name="Bartosz Szafarowski" userId="9940208c-76cb-4842-b637-710496df4d2c" providerId="ADAL" clId="{D5BEAD6B-BCAD-4464-8FCC-BC0F29605DCD}" dt="2022-01-26T11:22:57.005" v="29"/>
          <ac:spMkLst>
            <pc:docMk/>
            <pc:sldMk cId="2201420038" sldId="1543"/>
            <ac:spMk id="11" creationId="{AB63E086-D36C-408C-B94A-D23154C84831}"/>
          </ac:spMkLst>
        </pc:spChg>
        <pc:picChg chg="mod">
          <ac:chgData name="Bartosz Szafarowski" userId="9940208c-76cb-4842-b637-710496df4d2c" providerId="ADAL" clId="{D5BEAD6B-BCAD-4464-8FCC-BC0F29605DCD}" dt="2022-01-26T11:26:46.602" v="30" actId="14826"/>
          <ac:picMkLst>
            <pc:docMk/>
            <pc:sldMk cId="2201420038" sldId="1543"/>
            <ac:picMk id="16" creationId="{F572D181-F155-45D2-923F-0EAAC435A820}"/>
          </ac:picMkLst>
        </pc:picChg>
        <pc:picChg chg="mod modCrop">
          <ac:chgData name="Bartosz Szafarowski" userId="9940208c-76cb-4842-b637-710496df4d2c" providerId="ADAL" clId="{D5BEAD6B-BCAD-4464-8FCC-BC0F29605DCD}" dt="2022-01-26T11:27:07.842" v="33" actId="732"/>
          <ac:picMkLst>
            <pc:docMk/>
            <pc:sldMk cId="2201420038" sldId="1543"/>
            <ac:picMk id="18" creationId="{E1EA253F-0C6A-40C2-AFD5-204A963DE0C7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4:02:46.812" v="38"/>
        <pc:sldMkLst>
          <pc:docMk/>
          <pc:sldMk cId="2585666556" sldId="1544"/>
        </pc:sldMkLst>
        <pc:spChg chg="mod">
          <ac:chgData name="Bartosz Szafarowski" userId="9940208c-76cb-4842-b637-710496df4d2c" providerId="ADAL" clId="{D5BEAD6B-BCAD-4464-8FCC-BC0F29605DCD}" dt="2022-01-26T14:02:46.812" v="38"/>
          <ac:spMkLst>
            <pc:docMk/>
            <pc:sldMk cId="2585666556" sldId="1544"/>
            <ac:spMk id="11" creationId="{AB63E086-D36C-408C-B94A-D23154C84831}"/>
          </ac:spMkLst>
        </pc:spChg>
        <pc:picChg chg="mod">
          <ac:chgData name="Bartosz Szafarowski" userId="9940208c-76cb-4842-b637-710496df4d2c" providerId="ADAL" clId="{D5BEAD6B-BCAD-4464-8FCC-BC0F29605DCD}" dt="2022-01-26T11:29:03.404" v="35" actId="14826"/>
          <ac:picMkLst>
            <pc:docMk/>
            <pc:sldMk cId="2585666556" sldId="1544"/>
            <ac:picMk id="14" creationId="{1BF5A7C0-BA0C-42F9-BA8B-BBA9DB063389}"/>
          </ac:picMkLst>
        </pc:picChg>
        <pc:picChg chg="mod">
          <ac:chgData name="Bartosz Szafarowski" userId="9940208c-76cb-4842-b637-710496df4d2c" providerId="ADAL" clId="{D5BEAD6B-BCAD-4464-8FCC-BC0F29605DCD}" dt="2022-01-26T11:29:14.446" v="36" actId="14826"/>
          <ac:picMkLst>
            <pc:docMk/>
            <pc:sldMk cId="2585666556" sldId="1544"/>
            <ac:picMk id="16" creationId="{A32355EF-E82C-447E-BD77-C1E0111456B7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4:04:44.704" v="53" actId="732"/>
        <pc:sldMkLst>
          <pc:docMk/>
          <pc:sldMk cId="3188362325" sldId="1545"/>
        </pc:sldMkLst>
        <pc:spChg chg="mod">
          <ac:chgData name="Bartosz Szafarowski" userId="9940208c-76cb-4842-b637-710496df4d2c" providerId="ADAL" clId="{D5BEAD6B-BCAD-4464-8FCC-BC0F29605DCD}" dt="2022-01-26T14:02:56.593" v="41"/>
          <ac:spMkLst>
            <pc:docMk/>
            <pc:sldMk cId="3188362325" sldId="1545"/>
            <ac:spMk id="11" creationId="{6ABEB03C-A31F-474A-994E-854FD6CC35FA}"/>
          </ac:spMkLst>
        </pc:spChg>
        <pc:picChg chg="mod modCrop">
          <ac:chgData name="Bartosz Szafarowski" userId="9940208c-76cb-4842-b637-710496df4d2c" providerId="ADAL" clId="{D5BEAD6B-BCAD-4464-8FCC-BC0F29605DCD}" dt="2022-01-26T14:04:44.704" v="53" actId="732"/>
          <ac:picMkLst>
            <pc:docMk/>
            <pc:sldMk cId="3188362325" sldId="1545"/>
            <ac:picMk id="3" creationId="{BB124552-1EDD-464F-A494-A4B7ACFC202A}"/>
          </ac:picMkLst>
        </pc:picChg>
        <pc:picChg chg="mod modCrop">
          <ac:chgData name="Bartosz Szafarowski" userId="9940208c-76cb-4842-b637-710496df4d2c" providerId="ADAL" clId="{D5BEAD6B-BCAD-4464-8FCC-BC0F29605DCD}" dt="2022-01-26T14:04:34.022" v="49" actId="18131"/>
          <ac:picMkLst>
            <pc:docMk/>
            <pc:sldMk cId="3188362325" sldId="1545"/>
            <ac:picMk id="12" creationId="{67F9BBBF-24DD-4211-A940-323C63E17B6B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4:10:07.406" v="58" actId="1076"/>
        <pc:sldMkLst>
          <pc:docMk/>
          <pc:sldMk cId="3947753635" sldId="1546"/>
        </pc:sldMkLst>
        <pc:spChg chg="mod">
          <ac:chgData name="Bartosz Szafarowski" userId="9940208c-76cb-4842-b637-710496df4d2c" providerId="ADAL" clId="{D5BEAD6B-BCAD-4464-8FCC-BC0F29605DCD}" dt="2022-01-26T14:05:07.998" v="55"/>
          <ac:spMkLst>
            <pc:docMk/>
            <pc:sldMk cId="3947753635" sldId="1546"/>
            <ac:spMk id="11" creationId="{6ABEB03C-A31F-474A-994E-854FD6CC35FA}"/>
          </ac:spMkLst>
        </pc:spChg>
        <pc:picChg chg="mod">
          <ac:chgData name="Bartosz Szafarowski" userId="9940208c-76cb-4842-b637-710496df4d2c" providerId="ADAL" clId="{D5BEAD6B-BCAD-4464-8FCC-BC0F29605DCD}" dt="2022-01-26T14:10:07.406" v="58" actId="1076"/>
          <ac:picMkLst>
            <pc:docMk/>
            <pc:sldMk cId="3947753635" sldId="1546"/>
            <ac:picMk id="3" creationId="{9017DBD7-5448-498E-822C-433B111403A7}"/>
          </ac:picMkLst>
        </pc:picChg>
        <pc:picChg chg="mod">
          <ac:chgData name="Bartosz Szafarowski" userId="9940208c-76cb-4842-b637-710496df4d2c" providerId="ADAL" clId="{D5BEAD6B-BCAD-4464-8FCC-BC0F29605DCD}" dt="2022-01-26T14:10:04.877" v="57" actId="14826"/>
          <ac:picMkLst>
            <pc:docMk/>
            <pc:sldMk cId="3947753635" sldId="1546"/>
            <ac:picMk id="12" creationId="{C629786B-512B-4015-B329-72C1B5AB16C8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4:12:21.533" v="63" actId="1076"/>
        <pc:sldMkLst>
          <pc:docMk/>
          <pc:sldMk cId="917411716" sldId="1547"/>
        </pc:sldMkLst>
        <pc:spChg chg="mod">
          <ac:chgData name="Bartosz Szafarowski" userId="9940208c-76cb-4842-b637-710496df4d2c" providerId="ADAL" clId="{D5BEAD6B-BCAD-4464-8FCC-BC0F29605DCD}" dt="2022-01-26T14:12:01.877" v="60"/>
          <ac:spMkLst>
            <pc:docMk/>
            <pc:sldMk cId="917411716" sldId="1547"/>
            <ac:spMk id="8" creationId="{EE670FF2-52DE-4496-B1E8-8077884ACEB6}"/>
          </ac:spMkLst>
        </pc:spChg>
        <pc:picChg chg="mod">
          <ac:chgData name="Bartosz Szafarowski" userId="9940208c-76cb-4842-b637-710496df4d2c" providerId="ADAL" clId="{D5BEAD6B-BCAD-4464-8FCC-BC0F29605DCD}" dt="2022-01-26T14:12:21.533" v="63" actId="1076"/>
          <ac:picMkLst>
            <pc:docMk/>
            <pc:sldMk cId="917411716" sldId="1547"/>
            <ac:picMk id="4" creationId="{53A08A1F-D53E-4D7C-AED9-F58CE5E45C81}"/>
          </ac:picMkLst>
        </pc:picChg>
        <pc:picChg chg="mod">
          <ac:chgData name="Bartosz Szafarowski" userId="9940208c-76cb-4842-b637-710496df4d2c" providerId="ADAL" clId="{D5BEAD6B-BCAD-4464-8FCC-BC0F29605DCD}" dt="2022-01-26T14:12:17.702" v="62" actId="14826"/>
          <ac:picMkLst>
            <pc:docMk/>
            <pc:sldMk cId="917411716" sldId="1547"/>
            <ac:picMk id="12" creationId="{159181ED-3192-4458-9B6B-013822BC6219}"/>
          </ac:picMkLst>
        </pc:picChg>
      </pc:sldChg>
      <pc:sldChg chg="modSp add mod">
        <pc:chgData name="Bartosz Szafarowski" userId="9940208c-76cb-4842-b637-710496df4d2c" providerId="ADAL" clId="{D5BEAD6B-BCAD-4464-8FCC-BC0F29605DCD}" dt="2022-01-26T14:14:53.385" v="69" actId="14100"/>
        <pc:sldMkLst>
          <pc:docMk/>
          <pc:sldMk cId="2097136220" sldId="1548"/>
        </pc:sldMkLst>
        <pc:spChg chg="mod">
          <ac:chgData name="Bartosz Szafarowski" userId="9940208c-76cb-4842-b637-710496df4d2c" providerId="ADAL" clId="{D5BEAD6B-BCAD-4464-8FCC-BC0F29605DCD}" dt="2022-01-26T14:12:40.414" v="65"/>
          <ac:spMkLst>
            <pc:docMk/>
            <pc:sldMk cId="2097136220" sldId="1548"/>
            <ac:spMk id="8" creationId="{25569B65-7F95-4E91-9B72-418A57B3E472}"/>
          </ac:spMkLst>
        </pc:spChg>
        <pc:picChg chg="mod">
          <ac:chgData name="Bartosz Szafarowski" userId="9940208c-76cb-4842-b637-710496df4d2c" providerId="ADAL" clId="{D5BEAD6B-BCAD-4464-8FCC-BC0F29605DCD}" dt="2022-01-26T14:14:53.385" v="69" actId="14100"/>
          <ac:picMkLst>
            <pc:docMk/>
            <pc:sldMk cId="2097136220" sldId="1548"/>
            <ac:picMk id="4" creationId="{5EDEDEE1-ED51-4A40-9E40-E344308D4C5E}"/>
          </ac:picMkLst>
        </pc:picChg>
        <pc:picChg chg="mod">
          <ac:chgData name="Bartosz Szafarowski" userId="9940208c-76cb-4842-b637-710496df4d2c" providerId="ADAL" clId="{D5BEAD6B-BCAD-4464-8FCC-BC0F29605DCD}" dt="2022-01-26T14:14:49.583" v="67" actId="14826"/>
          <ac:picMkLst>
            <pc:docMk/>
            <pc:sldMk cId="2097136220" sldId="1548"/>
            <ac:picMk id="12" creationId="{159D82C7-36AE-4EFE-A592-C0CCA3E2765F}"/>
          </ac:picMkLst>
        </pc:picChg>
      </pc:sldChg>
    </pc:docChg>
  </pc:docChgLst>
  <pc:docChgLst>
    <pc:chgData name="Mariusz Jabłoński" userId="a3b1c392-546f-4a17-834c-5b82ad70c1c1" providerId="ADAL" clId="{9B02E874-D7CD-419E-ABD3-F770AB9BA9E8}"/>
    <pc:docChg chg="custSel modSld">
      <pc:chgData name="Mariusz Jabłoński" userId="a3b1c392-546f-4a17-834c-5b82ad70c1c1" providerId="ADAL" clId="{9B02E874-D7CD-419E-ABD3-F770AB9BA9E8}" dt="2021-09-17T11:00:13.873" v="96"/>
      <pc:docMkLst>
        <pc:docMk/>
      </pc:docMkLst>
      <pc:sldChg chg="modSp mod">
        <pc:chgData name="Mariusz Jabłoński" userId="a3b1c392-546f-4a17-834c-5b82ad70c1c1" providerId="ADAL" clId="{9B02E874-D7CD-419E-ABD3-F770AB9BA9E8}" dt="2021-09-17T10:54:47.702" v="1" actId="27636"/>
        <pc:sldMkLst>
          <pc:docMk/>
          <pc:sldMk cId="4086211521" sldId="260"/>
        </pc:sldMkLst>
        <pc:spChg chg="mod">
          <ac:chgData name="Mariusz Jabłoński" userId="a3b1c392-546f-4a17-834c-5b82ad70c1c1" providerId="ADAL" clId="{9B02E874-D7CD-419E-ABD3-F770AB9BA9E8}" dt="2021-09-17T10:54:47.702" v="1" actId="27636"/>
          <ac:spMkLst>
            <pc:docMk/>
            <pc:sldMk cId="4086211521" sldId="260"/>
            <ac:spMk id="7" creationId="{0546B24F-77D4-4556-9C5C-951943520962}"/>
          </ac:spMkLst>
        </pc:spChg>
      </pc:sldChg>
      <pc:sldChg chg="modTransition">
        <pc:chgData name="Mariusz Jabłoński" userId="a3b1c392-546f-4a17-834c-5b82ad70c1c1" providerId="ADAL" clId="{9B02E874-D7CD-419E-ABD3-F770AB9BA9E8}" dt="2021-09-17T11:00:13.873" v="96"/>
        <pc:sldMkLst>
          <pc:docMk/>
          <pc:sldMk cId="1288299796" sldId="591"/>
        </pc:sldMkLst>
      </pc:sldChg>
      <pc:sldChg chg="modTransition">
        <pc:chgData name="Mariusz Jabłoński" userId="a3b1c392-546f-4a17-834c-5b82ad70c1c1" providerId="ADAL" clId="{9B02E874-D7CD-419E-ABD3-F770AB9BA9E8}" dt="2021-09-17T10:58:24.488" v="75"/>
        <pc:sldMkLst>
          <pc:docMk/>
          <pc:sldMk cId="1456525685" sldId="664"/>
        </pc:sldMkLst>
      </pc:sldChg>
      <pc:sldChg chg="modTransition">
        <pc:chgData name="Mariusz Jabłoński" userId="a3b1c392-546f-4a17-834c-5b82ad70c1c1" providerId="ADAL" clId="{9B02E874-D7CD-419E-ABD3-F770AB9BA9E8}" dt="2021-09-17T11:00:01.788" v="95"/>
        <pc:sldMkLst>
          <pc:docMk/>
          <pc:sldMk cId="661775960" sldId="678"/>
        </pc:sldMkLst>
      </pc:sldChg>
      <pc:sldChg chg="modSp mod">
        <pc:chgData name="Mariusz Jabłoński" userId="a3b1c392-546f-4a17-834c-5b82ad70c1c1" providerId="ADAL" clId="{9B02E874-D7CD-419E-ABD3-F770AB9BA9E8}" dt="2021-09-17T10:55:48.766" v="41" actId="20577"/>
        <pc:sldMkLst>
          <pc:docMk/>
          <pc:sldMk cId="3258268432" sldId="1492"/>
        </pc:sldMkLst>
        <pc:spChg chg="mod">
          <ac:chgData name="Mariusz Jabłoński" userId="a3b1c392-546f-4a17-834c-5b82ad70c1c1" providerId="ADAL" clId="{9B02E874-D7CD-419E-ABD3-F770AB9BA9E8}" dt="2021-09-17T10:55:43.919" v="39" actId="20577"/>
          <ac:spMkLst>
            <pc:docMk/>
            <pc:sldMk cId="3258268432" sldId="1492"/>
            <ac:spMk id="8" creationId="{1DF5D109-60C6-4F83-AAB1-193789F6F777}"/>
          </ac:spMkLst>
        </pc:spChg>
        <pc:spChg chg="mod">
          <ac:chgData name="Mariusz Jabłoński" userId="a3b1c392-546f-4a17-834c-5b82ad70c1c1" providerId="ADAL" clId="{9B02E874-D7CD-419E-ABD3-F770AB9BA9E8}" dt="2021-09-17T10:55:39.543" v="34" actId="20577"/>
          <ac:spMkLst>
            <pc:docMk/>
            <pc:sldMk cId="3258268432" sldId="1492"/>
            <ac:spMk id="14" creationId="{B24DFF53-DF89-48B2-9351-724AA53E27B9}"/>
          </ac:spMkLst>
        </pc:spChg>
        <pc:spChg chg="mod">
          <ac:chgData name="Mariusz Jabłoński" userId="a3b1c392-546f-4a17-834c-5b82ad70c1c1" providerId="ADAL" clId="{9B02E874-D7CD-419E-ABD3-F770AB9BA9E8}" dt="2021-09-17T10:55:48.766" v="41" actId="20577"/>
          <ac:spMkLst>
            <pc:docMk/>
            <pc:sldMk cId="3258268432" sldId="1492"/>
            <ac:spMk id="16" creationId="{3EF2BF2F-3E1E-48C5-B4E0-41748826C67D}"/>
          </ac:spMkLst>
        </pc:spChg>
      </pc:sldChg>
      <pc:sldChg chg="modTransition">
        <pc:chgData name="Mariusz Jabłoński" userId="a3b1c392-546f-4a17-834c-5b82ad70c1c1" providerId="ADAL" clId="{9B02E874-D7CD-419E-ABD3-F770AB9BA9E8}" dt="2021-09-17T10:58:32.983" v="79"/>
        <pc:sldMkLst>
          <pc:docMk/>
          <pc:sldMk cId="3066362464" sldId="1494"/>
        </pc:sldMkLst>
      </pc:sldChg>
      <pc:sldChg chg="modTransition">
        <pc:chgData name="Mariusz Jabłoński" userId="a3b1c392-546f-4a17-834c-5b82ad70c1c1" providerId="ADAL" clId="{9B02E874-D7CD-419E-ABD3-F770AB9BA9E8}" dt="2021-09-17T10:57:28.180" v="61"/>
        <pc:sldMkLst>
          <pc:docMk/>
          <pc:sldMk cId="2230425971" sldId="1495"/>
        </pc:sldMkLst>
      </pc:sldChg>
      <pc:sldChg chg="modTransition">
        <pc:chgData name="Mariusz Jabłoński" userId="a3b1c392-546f-4a17-834c-5b82ad70c1c1" providerId="ADAL" clId="{9B02E874-D7CD-419E-ABD3-F770AB9BA9E8}" dt="2021-09-17T10:58:39.169" v="83"/>
        <pc:sldMkLst>
          <pc:docMk/>
          <pc:sldMk cId="1431075629" sldId="1496"/>
        </pc:sldMkLst>
      </pc:sldChg>
      <pc:sldChg chg="modTransition">
        <pc:chgData name="Mariusz Jabłoński" userId="a3b1c392-546f-4a17-834c-5b82ad70c1c1" providerId="ADAL" clId="{9B02E874-D7CD-419E-ABD3-F770AB9BA9E8}" dt="2021-09-17T10:57:39.514" v="65"/>
        <pc:sldMkLst>
          <pc:docMk/>
          <pc:sldMk cId="1857108755" sldId="1499"/>
        </pc:sldMkLst>
      </pc:sldChg>
      <pc:sldChg chg="modSp mod">
        <pc:chgData name="Mariusz Jabłoński" userId="a3b1c392-546f-4a17-834c-5b82ad70c1c1" providerId="ADAL" clId="{9B02E874-D7CD-419E-ABD3-F770AB9BA9E8}" dt="2021-09-17T10:56:48.804" v="55" actId="20577"/>
        <pc:sldMkLst>
          <pc:docMk/>
          <pc:sldMk cId="3890980440" sldId="1502"/>
        </pc:sldMkLst>
        <pc:spChg chg="mod">
          <ac:chgData name="Mariusz Jabłoński" userId="a3b1c392-546f-4a17-834c-5b82ad70c1c1" providerId="ADAL" clId="{9B02E874-D7CD-419E-ABD3-F770AB9BA9E8}" dt="2021-09-17T10:56:22.122" v="45" actId="20577"/>
          <ac:spMkLst>
            <pc:docMk/>
            <pc:sldMk cId="3890980440" sldId="1502"/>
            <ac:spMk id="30" creationId="{A008595C-3FA4-4B37-ADFE-C6EEF1431979}"/>
          </ac:spMkLst>
        </pc:spChg>
        <pc:spChg chg="mod">
          <ac:chgData name="Mariusz Jabłoński" userId="a3b1c392-546f-4a17-834c-5b82ad70c1c1" providerId="ADAL" clId="{9B02E874-D7CD-419E-ABD3-F770AB9BA9E8}" dt="2021-09-17T10:56:25.654" v="47" actId="20577"/>
          <ac:spMkLst>
            <pc:docMk/>
            <pc:sldMk cId="3890980440" sldId="1502"/>
            <ac:spMk id="36" creationId="{8F607FA3-BB26-46C5-A53E-F29CAB71A305}"/>
          </ac:spMkLst>
        </pc:spChg>
        <pc:spChg chg="mod">
          <ac:chgData name="Mariusz Jabłoński" userId="a3b1c392-546f-4a17-834c-5b82ad70c1c1" providerId="ADAL" clId="{9B02E874-D7CD-419E-ABD3-F770AB9BA9E8}" dt="2021-09-17T10:56:31.611" v="51" actId="20577"/>
          <ac:spMkLst>
            <pc:docMk/>
            <pc:sldMk cId="3890980440" sldId="1502"/>
            <ac:spMk id="37" creationId="{AA3CD458-C293-428C-B49D-E1F96E911251}"/>
          </ac:spMkLst>
        </pc:spChg>
        <pc:spChg chg="mod">
          <ac:chgData name="Mariusz Jabłoński" userId="a3b1c392-546f-4a17-834c-5b82ad70c1c1" providerId="ADAL" clId="{9B02E874-D7CD-419E-ABD3-F770AB9BA9E8}" dt="2021-09-17T10:56:48.804" v="55" actId="20577"/>
          <ac:spMkLst>
            <pc:docMk/>
            <pc:sldMk cId="3890980440" sldId="1502"/>
            <ac:spMk id="38" creationId="{59B48135-A98B-4B4D-9A71-45DFC813DC4E}"/>
          </ac:spMkLst>
        </pc:spChg>
      </pc:sldChg>
      <pc:sldChg chg="modTransition">
        <pc:chgData name="Mariusz Jabłoński" userId="a3b1c392-546f-4a17-834c-5b82ad70c1c1" providerId="ADAL" clId="{9B02E874-D7CD-419E-ABD3-F770AB9BA9E8}" dt="2021-09-17T10:58:13.110" v="71"/>
        <pc:sldMkLst>
          <pc:docMk/>
          <pc:sldMk cId="4250673511" sldId="1535"/>
        </pc:sldMkLst>
      </pc:sldChg>
      <pc:sldChg chg="modSp mod">
        <pc:chgData name="Mariusz Jabłoński" userId="a3b1c392-546f-4a17-834c-5b82ad70c1c1" providerId="ADAL" clId="{9B02E874-D7CD-419E-ABD3-F770AB9BA9E8}" dt="2021-09-17T10:59:31.016" v="87" actId="20577"/>
        <pc:sldMkLst>
          <pc:docMk/>
          <pc:sldMk cId="782755905" sldId="1540"/>
        </pc:sldMkLst>
        <pc:spChg chg="mod">
          <ac:chgData name="Mariusz Jabłoński" userId="a3b1c392-546f-4a17-834c-5b82ad70c1c1" providerId="ADAL" clId="{9B02E874-D7CD-419E-ABD3-F770AB9BA9E8}" dt="2021-09-17T10:59:31.016" v="87" actId="20577"/>
          <ac:spMkLst>
            <pc:docMk/>
            <pc:sldMk cId="782755905" sldId="1540"/>
            <ac:spMk id="2" creationId="{0596D719-778F-4D38-B28B-8D4DB3F91C4C}"/>
          </ac:spMkLst>
        </pc:spChg>
      </pc:sldChg>
    </pc:docChg>
  </pc:docChgLst>
  <pc:docChgLst>
    <pc:chgData name="Bartosz Szafarowski" userId="S::b.szafarowski@push-ad.com::9940208c-76cb-4842-b637-710496df4d2c" providerId="AD" clId="Web-{CB3BE624-0F8C-99DE-B1B9-7F2A2ED16F96}"/>
    <pc:docChg chg="modSld">
      <pc:chgData name="Bartosz Szafarowski" userId="S::b.szafarowski@push-ad.com::9940208c-76cb-4842-b637-710496df4d2c" providerId="AD" clId="Web-{CB3BE624-0F8C-99DE-B1B9-7F2A2ED16F96}" dt="2022-02-07T09:33:01.874" v="0"/>
      <pc:docMkLst>
        <pc:docMk/>
      </pc:docMkLst>
      <pc:sldChg chg="modSp">
        <pc:chgData name="Bartosz Szafarowski" userId="S::b.szafarowski@push-ad.com::9940208c-76cb-4842-b637-710496df4d2c" providerId="AD" clId="Web-{CB3BE624-0F8C-99DE-B1B9-7F2A2ED16F96}" dt="2022-02-07T09:33:01.874" v="0"/>
        <pc:sldMkLst>
          <pc:docMk/>
          <pc:sldMk cId="2201420038" sldId="1543"/>
        </pc:sldMkLst>
        <pc:picChg chg="mod">
          <ac:chgData name="Bartosz Szafarowski" userId="S::b.szafarowski@push-ad.com::9940208c-76cb-4842-b637-710496df4d2c" providerId="AD" clId="Web-{CB3BE624-0F8C-99DE-B1B9-7F2A2ED16F96}" dt="2022-02-07T09:33:01.874" v="0"/>
          <ac:picMkLst>
            <pc:docMk/>
            <pc:sldMk cId="2201420038" sldId="1543"/>
            <ac:picMk id="18" creationId="{E1EA253F-0C6A-40C2-AFD5-204A963DE0C7}"/>
          </ac:picMkLst>
        </pc:picChg>
      </pc:sldChg>
    </pc:docChg>
  </pc:docChgLst>
  <pc:docChgLst>
    <pc:chgData name="Jarosław" userId="7bb385b8-8f72-4baf-a970-faf2aed3dbac" providerId="ADAL" clId="{8646EE0D-87FD-4C59-9D8D-3B6FE94A1F66}"/>
    <pc:docChg chg="undo custSel modSld">
      <pc:chgData name="Jarosław" userId="7bb385b8-8f72-4baf-a970-faf2aed3dbac" providerId="ADAL" clId="{8646EE0D-87FD-4C59-9D8D-3B6FE94A1F66}" dt="2021-04-06T09:38:53.414" v="35" actId="1076"/>
      <pc:docMkLst>
        <pc:docMk/>
      </pc:docMkLst>
      <pc:sldChg chg="modSp mod">
        <pc:chgData name="Jarosław" userId="7bb385b8-8f72-4baf-a970-faf2aed3dbac" providerId="ADAL" clId="{8646EE0D-87FD-4C59-9D8D-3B6FE94A1F66}" dt="2021-04-06T09:36:41.948" v="22" actId="1076"/>
        <pc:sldMkLst>
          <pc:docMk/>
          <pc:sldMk cId="3909611317" sldId="1511"/>
        </pc:sldMkLst>
        <pc:spChg chg="mod">
          <ac:chgData name="Jarosław" userId="7bb385b8-8f72-4baf-a970-faf2aed3dbac" providerId="ADAL" clId="{8646EE0D-87FD-4C59-9D8D-3B6FE94A1F66}" dt="2021-04-06T09:36:41.948" v="22" actId="1076"/>
          <ac:spMkLst>
            <pc:docMk/>
            <pc:sldMk cId="3909611317" sldId="1511"/>
            <ac:spMk id="2" creationId="{D81C2B58-967F-4AED-852A-35439A58E821}"/>
          </ac:spMkLst>
        </pc:spChg>
        <pc:spChg chg="mod">
          <ac:chgData name="Jarosław" userId="7bb385b8-8f72-4baf-a970-faf2aed3dbac" providerId="ADAL" clId="{8646EE0D-87FD-4C59-9D8D-3B6FE94A1F66}" dt="2021-04-06T09:36:06.542" v="19" actId="6549"/>
          <ac:spMkLst>
            <pc:docMk/>
            <pc:sldMk cId="3909611317" sldId="1511"/>
            <ac:spMk id="8" creationId="{00000000-0000-0000-0000-000000000000}"/>
          </ac:spMkLst>
        </pc:spChg>
        <pc:spChg chg="mod">
          <ac:chgData name="Jarosław" userId="7bb385b8-8f72-4baf-a970-faf2aed3dbac" providerId="ADAL" clId="{8646EE0D-87FD-4C59-9D8D-3B6FE94A1F66}" dt="2021-04-06T09:36:41.948" v="22" actId="1076"/>
          <ac:spMkLst>
            <pc:docMk/>
            <pc:sldMk cId="3909611317" sldId="1511"/>
            <ac:spMk id="10" creationId="{C7771D2A-96E8-426C-8C93-7B4C1E0E840B}"/>
          </ac:spMkLst>
        </pc:spChg>
      </pc:sldChg>
      <pc:sldChg chg="modSp mod delCm">
        <pc:chgData name="Jarosław" userId="7bb385b8-8f72-4baf-a970-faf2aed3dbac" providerId="ADAL" clId="{8646EE0D-87FD-4C59-9D8D-3B6FE94A1F66}" dt="2021-04-06T09:38:00.101" v="28" actId="1076"/>
        <pc:sldMkLst>
          <pc:docMk/>
          <pc:sldMk cId="1829086623" sldId="1530"/>
        </pc:sldMkLst>
        <pc:spChg chg="mod">
          <ac:chgData name="Jarosław" userId="7bb385b8-8f72-4baf-a970-faf2aed3dbac" providerId="ADAL" clId="{8646EE0D-87FD-4C59-9D8D-3B6FE94A1F66}" dt="2021-04-06T09:38:00.101" v="28" actId="1076"/>
          <ac:spMkLst>
            <pc:docMk/>
            <pc:sldMk cId="1829086623" sldId="1530"/>
            <ac:spMk id="35" creationId="{C9C9B581-A263-4D26-9889-7A29C94218BC}"/>
          </ac:spMkLst>
        </pc:spChg>
        <pc:spChg chg="mod">
          <ac:chgData name="Jarosław" userId="7bb385b8-8f72-4baf-a970-faf2aed3dbac" providerId="ADAL" clId="{8646EE0D-87FD-4C59-9D8D-3B6FE94A1F66}" dt="2021-04-06T09:37:49.397" v="26" actId="14100"/>
          <ac:spMkLst>
            <pc:docMk/>
            <pc:sldMk cId="1829086623" sldId="1530"/>
            <ac:spMk id="38" creationId="{EB51C645-3F00-4F73-897C-837BF6412B76}"/>
          </ac:spMkLst>
        </pc:spChg>
        <pc:spChg chg="mod">
          <ac:chgData name="Jarosław" userId="7bb385b8-8f72-4baf-a970-faf2aed3dbac" providerId="ADAL" clId="{8646EE0D-87FD-4C59-9D8D-3B6FE94A1F66}" dt="2021-04-06T09:37:33.625" v="24" actId="14100"/>
          <ac:spMkLst>
            <pc:docMk/>
            <pc:sldMk cId="1829086623" sldId="1530"/>
            <ac:spMk id="39" creationId="{6AC89594-8065-42B0-B1C1-D77854EC6F7B}"/>
          </ac:spMkLst>
        </pc:spChg>
      </pc:sldChg>
      <pc:sldChg chg="modSp mod delCm">
        <pc:chgData name="Jarosław" userId="7bb385b8-8f72-4baf-a970-faf2aed3dbac" providerId="ADAL" clId="{8646EE0D-87FD-4C59-9D8D-3B6FE94A1F66}" dt="2021-04-06T09:38:53.414" v="35" actId="1076"/>
        <pc:sldMkLst>
          <pc:docMk/>
          <pc:sldMk cId="2048162303" sldId="1531"/>
        </pc:sldMkLst>
        <pc:spChg chg="mod">
          <ac:chgData name="Jarosław" userId="7bb385b8-8f72-4baf-a970-faf2aed3dbac" providerId="ADAL" clId="{8646EE0D-87FD-4C59-9D8D-3B6FE94A1F66}" dt="2021-04-06T09:38:45.357" v="34" actId="1076"/>
          <ac:spMkLst>
            <pc:docMk/>
            <pc:sldMk cId="2048162303" sldId="1531"/>
            <ac:spMk id="35" creationId="{E029FCC3-5830-4005-8079-370A7A150B61}"/>
          </ac:spMkLst>
        </pc:spChg>
        <pc:spChg chg="mod">
          <ac:chgData name="Jarosław" userId="7bb385b8-8f72-4baf-a970-faf2aed3dbac" providerId="ADAL" clId="{8646EE0D-87FD-4C59-9D8D-3B6FE94A1F66}" dt="2021-04-06T09:38:53.414" v="35" actId="1076"/>
          <ac:spMkLst>
            <pc:docMk/>
            <pc:sldMk cId="2048162303" sldId="1531"/>
            <ac:spMk id="38" creationId="{25EC0D9C-656D-4D5F-916E-8CF0D07D1F18}"/>
          </ac:spMkLst>
        </pc:spChg>
        <pc:spChg chg="mod">
          <ac:chgData name="Jarosław" userId="7bb385b8-8f72-4baf-a970-faf2aed3dbac" providerId="ADAL" clId="{8646EE0D-87FD-4C59-9D8D-3B6FE94A1F66}" dt="2021-04-06T09:38:23.188" v="30" actId="14100"/>
          <ac:spMkLst>
            <pc:docMk/>
            <pc:sldMk cId="2048162303" sldId="1531"/>
            <ac:spMk id="39" creationId="{987294CE-29DC-4528-81E5-E6E5001D98D3}"/>
          </ac:spMkLst>
        </pc:spChg>
      </pc:sldChg>
    </pc:docChg>
  </pc:docChgLst>
  <pc:docChgLst>
    <pc:chgData name="Mariusz Jabłoński" userId="a3b1c392-546f-4a17-834c-5b82ad70c1c1" providerId="ADAL" clId="{83CE97FF-7F7D-43E1-B141-78B496DDB637}"/>
    <pc:docChg chg="modSld">
      <pc:chgData name="Mariusz Jabłoński" userId="a3b1c392-546f-4a17-834c-5b82ad70c1c1" providerId="ADAL" clId="{83CE97FF-7F7D-43E1-B141-78B496DDB637}" dt="2022-01-28T15:26:01.650" v="37" actId="729"/>
      <pc:docMkLst>
        <pc:docMk/>
      </pc:docMkLst>
      <pc:sldChg chg="modSp mod">
        <pc:chgData name="Mariusz Jabłoński" userId="a3b1c392-546f-4a17-834c-5b82ad70c1c1" providerId="ADAL" clId="{83CE97FF-7F7D-43E1-B141-78B496DDB637}" dt="2022-01-28T15:25:35.134" v="35" actId="20577"/>
        <pc:sldMkLst>
          <pc:docMk/>
          <pc:sldMk cId="2112993359" sldId="579"/>
        </pc:sldMkLst>
        <pc:spChg chg="mod">
          <ac:chgData name="Mariusz Jabłoński" userId="a3b1c392-546f-4a17-834c-5b82ad70c1c1" providerId="ADAL" clId="{83CE97FF-7F7D-43E1-B141-78B496DDB637}" dt="2022-01-28T15:25:35.134" v="35" actId="20577"/>
          <ac:spMkLst>
            <pc:docMk/>
            <pc:sldMk cId="2112993359" sldId="579"/>
            <ac:spMk id="11" creationId="{00000000-0000-0000-0000-000000000000}"/>
          </ac:spMkLst>
        </pc:spChg>
      </pc:sldChg>
      <pc:sldChg chg="mod modShow">
        <pc:chgData name="Mariusz Jabłoński" userId="a3b1c392-546f-4a17-834c-5b82ad70c1c1" providerId="ADAL" clId="{83CE97FF-7F7D-43E1-B141-78B496DDB637}" dt="2022-01-28T15:25:57.754" v="36" actId="729"/>
        <pc:sldMkLst>
          <pc:docMk/>
          <pc:sldMk cId="1412784010" sldId="1469"/>
        </pc:sldMkLst>
      </pc:sldChg>
      <pc:sldChg chg="mod modShow">
        <pc:chgData name="Mariusz Jabłoński" userId="a3b1c392-546f-4a17-834c-5b82ad70c1c1" providerId="ADAL" clId="{83CE97FF-7F7D-43E1-B141-78B496DDB637}" dt="2022-01-28T15:19:25.266" v="6" actId="729"/>
        <pc:sldMkLst>
          <pc:docMk/>
          <pc:sldMk cId="2994598080" sldId="1482"/>
        </pc:sldMkLst>
      </pc:sldChg>
      <pc:sldChg chg="mod modShow">
        <pc:chgData name="Mariusz Jabłoński" userId="a3b1c392-546f-4a17-834c-5b82ad70c1c1" providerId="ADAL" clId="{83CE97FF-7F7D-43E1-B141-78B496DDB637}" dt="2022-01-28T15:19:20.270" v="5" actId="729"/>
        <pc:sldMkLst>
          <pc:docMk/>
          <pc:sldMk cId="4068252735" sldId="1512"/>
        </pc:sldMkLst>
      </pc:sldChg>
      <pc:sldChg chg="mod modShow">
        <pc:chgData name="Mariusz Jabłoński" userId="a3b1c392-546f-4a17-834c-5b82ad70c1c1" providerId="ADAL" clId="{83CE97FF-7F7D-43E1-B141-78B496DDB637}" dt="2022-01-28T15:19:11.118" v="4" actId="729"/>
        <pc:sldMkLst>
          <pc:docMk/>
          <pc:sldMk cId="3205508836" sldId="1513"/>
        </pc:sldMkLst>
      </pc:sldChg>
      <pc:sldChg chg="mod modShow">
        <pc:chgData name="Mariusz Jabłoński" userId="a3b1c392-546f-4a17-834c-5b82ad70c1c1" providerId="ADAL" clId="{83CE97FF-7F7D-43E1-B141-78B496DDB637}" dt="2022-01-28T15:19:30.661" v="7" actId="729"/>
        <pc:sldMkLst>
          <pc:docMk/>
          <pc:sldMk cId="2643477612" sldId="1516"/>
        </pc:sldMkLst>
      </pc:sldChg>
      <pc:sldChg chg="mod modShow">
        <pc:chgData name="Mariusz Jabłoński" userId="a3b1c392-546f-4a17-834c-5b82ad70c1c1" providerId="ADAL" clId="{83CE97FF-7F7D-43E1-B141-78B496DDB637}" dt="2022-01-28T15:20:18.188" v="9" actId="729"/>
        <pc:sldMkLst>
          <pc:docMk/>
          <pc:sldMk cId="3606708003" sldId="1518"/>
        </pc:sldMkLst>
      </pc:sldChg>
      <pc:sldChg chg="mod modShow">
        <pc:chgData name="Mariusz Jabłoński" userId="a3b1c392-546f-4a17-834c-5b82ad70c1c1" providerId="ADAL" clId="{83CE97FF-7F7D-43E1-B141-78B496DDB637}" dt="2022-01-28T15:20:24.822" v="10" actId="729"/>
        <pc:sldMkLst>
          <pc:docMk/>
          <pc:sldMk cId="1178484641" sldId="1519"/>
        </pc:sldMkLst>
      </pc:sldChg>
      <pc:sldChg chg="mod modShow">
        <pc:chgData name="Mariusz Jabłoński" userId="a3b1c392-546f-4a17-834c-5b82ad70c1c1" providerId="ADAL" clId="{83CE97FF-7F7D-43E1-B141-78B496DDB637}" dt="2022-01-28T15:23:33.450" v="15" actId="729"/>
        <pc:sldMkLst>
          <pc:docMk/>
          <pc:sldMk cId="2177635623" sldId="1521"/>
        </pc:sldMkLst>
      </pc:sldChg>
      <pc:sldChg chg="mod modShow">
        <pc:chgData name="Mariusz Jabłoński" userId="a3b1c392-546f-4a17-834c-5b82ad70c1c1" providerId="ADAL" clId="{83CE97FF-7F7D-43E1-B141-78B496DDB637}" dt="2022-01-28T15:23:24.732" v="14" actId="729"/>
        <pc:sldMkLst>
          <pc:docMk/>
          <pc:sldMk cId="1503528679" sldId="1522"/>
        </pc:sldMkLst>
      </pc:sldChg>
      <pc:sldChg chg="mod modShow">
        <pc:chgData name="Mariusz Jabłoński" userId="a3b1c392-546f-4a17-834c-5b82ad70c1c1" providerId="ADAL" clId="{83CE97FF-7F7D-43E1-B141-78B496DDB637}" dt="2022-01-28T15:19:37.080" v="8" actId="729"/>
        <pc:sldMkLst>
          <pc:docMk/>
          <pc:sldMk cId="3051259123" sldId="1524"/>
        </pc:sldMkLst>
      </pc:sldChg>
      <pc:sldChg chg="mod modShow">
        <pc:chgData name="Mariusz Jabłoński" userId="a3b1c392-546f-4a17-834c-5b82ad70c1c1" providerId="ADAL" clId="{83CE97FF-7F7D-43E1-B141-78B496DDB637}" dt="2022-01-28T15:20:32.533" v="11" actId="729"/>
        <pc:sldMkLst>
          <pc:docMk/>
          <pc:sldMk cId="2116716046" sldId="1525"/>
        </pc:sldMkLst>
      </pc:sldChg>
      <pc:sldChg chg="mod modShow">
        <pc:chgData name="Mariusz Jabłoński" userId="a3b1c392-546f-4a17-834c-5b82ad70c1c1" providerId="ADAL" clId="{83CE97FF-7F7D-43E1-B141-78B496DDB637}" dt="2022-01-28T15:23:10.469" v="12" actId="729"/>
        <pc:sldMkLst>
          <pc:docMk/>
          <pc:sldMk cId="2013322924" sldId="1526"/>
        </pc:sldMkLst>
      </pc:sldChg>
      <pc:sldChg chg="mod modShow">
        <pc:chgData name="Mariusz Jabłoński" userId="a3b1c392-546f-4a17-834c-5b82ad70c1c1" providerId="ADAL" clId="{83CE97FF-7F7D-43E1-B141-78B496DDB637}" dt="2022-01-28T15:25:57.754" v="36" actId="729"/>
        <pc:sldMkLst>
          <pc:docMk/>
          <pc:sldMk cId="3529834268" sldId="1528"/>
        </pc:sldMkLst>
      </pc:sldChg>
      <pc:sldChg chg="mod modShow">
        <pc:chgData name="Mariusz Jabłoński" userId="a3b1c392-546f-4a17-834c-5b82ad70c1c1" providerId="ADAL" clId="{83CE97FF-7F7D-43E1-B141-78B496DDB637}" dt="2022-01-28T15:25:57.754" v="36" actId="729"/>
        <pc:sldMkLst>
          <pc:docMk/>
          <pc:sldMk cId="2857068961" sldId="1529"/>
        </pc:sldMkLst>
      </pc:sldChg>
      <pc:sldChg chg="mod modShow">
        <pc:chgData name="Mariusz Jabłoński" userId="a3b1c392-546f-4a17-834c-5b82ad70c1c1" providerId="ADAL" clId="{83CE97FF-7F7D-43E1-B141-78B496DDB637}" dt="2022-01-28T15:26:01.650" v="37" actId="729"/>
        <pc:sldMkLst>
          <pc:docMk/>
          <pc:sldMk cId="1829086623" sldId="1530"/>
        </pc:sldMkLst>
      </pc:sldChg>
      <pc:sldChg chg="mod modShow">
        <pc:chgData name="Mariusz Jabłoński" userId="a3b1c392-546f-4a17-834c-5b82ad70c1c1" providerId="ADAL" clId="{83CE97FF-7F7D-43E1-B141-78B496DDB637}" dt="2022-01-28T15:26:01.650" v="37" actId="729"/>
        <pc:sldMkLst>
          <pc:docMk/>
          <pc:sldMk cId="2048162303" sldId="1531"/>
        </pc:sldMkLst>
      </pc:sldChg>
      <pc:sldChg chg="mod modShow">
        <pc:chgData name="Mariusz Jabłoński" userId="a3b1c392-546f-4a17-834c-5b82ad70c1c1" providerId="ADAL" clId="{83CE97FF-7F7D-43E1-B141-78B496DDB637}" dt="2022-01-28T15:18:45.902" v="3" actId="729"/>
        <pc:sldMkLst>
          <pc:docMk/>
          <pc:sldMk cId="2112118028" sldId="1537"/>
        </pc:sldMkLst>
      </pc:sldChg>
      <pc:sldChg chg="modSp mod modShow">
        <pc:chgData name="Mariusz Jabłoński" userId="a3b1c392-546f-4a17-834c-5b82ad70c1c1" providerId="ADAL" clId="{83CE97FF-7F7D-43E1-B141-78B496DDB637}" dt="2022-01-28T15:24:01.350" v="17" actId="729"/>
        <pc:sldMkLst>
          <pc:docMk/>
          <pc:sldMk cId="1070144758" sldId="1541"/>
        </pc:sldMkLst>
        <pc:picChg chg="mod">
          <ac:chgData name="Mariusz Jabłoński" userId="a3b1c392-546f-4a17-834c-5b82ad70c1c1" providerId="ADAL" clId="{83CE97FF-7F7D-43E1-B141-78B496DDB637}" dt="2022-01-28T15:17:13.613" v="2" actId="14100"/>
          <ac:picMkLst>
            <pc:docMk/>
            <pc:sldMk cId="1070144758" sldId="1541"/>
            <ac:picMk id="18" creationId="{92679C63-CE75-492A-94F6-F758B1E26D8F}"/>
          </ac:picMkLst>
        </pc:picChg>
      </pc:sldChg>
      <pc:sldChg chg="mod modShow">
        <pc:chgData name="Mariusz Jabłoński" userId="a3b1c392-546f-4a17-834c-5b82ad70c1c1" providerId="ADAL" clId="{83CE97FF-7F7D-43E1-B141-78B496DDB637}" dt="2022-01-28T15:23:58.280" v="16" actId="729"/>
        <pc:sldMkLst>
          <pc:docMk/>
          <pc:sldMk cId="3901545556" sldId="1542"/>
        </pc:sldMkLst>
      </pc:sldChg>
      <pc:sldChg chg="mod modShow">
        <pc:chgData name="Mariusz Jabłoński" userId="a3b1c392-546f-4a17-834c-5b82ad70c1c1" providerId="ADAL" clId="{83CE97FF-7F7D-43E1-B141-78B496DDB637}" dt="2022-01-28T15:24:24.202" v="18" actId="729"/>
        <pc:sldMkLst>
          <pc:docMk/>
          <pc:sldMk cId="3188362325" sldId="1545"/>
        </pc:sldMkLst>
      </pc:sldChg>
      <pc:sldChg chg="mod modShow">
        <pc:chgData name="Mariusz Jabłoński" userId="a3b1c392-546f-4a17-834c-5b82ad70c1c1" providerId="ADAL" clId="{83CE97FF-7F7D-43E1-B141-78B496DDB637}" dt="2022-01-28T15:24:30.184" v="19" actId="729"/>
        <pc:sldMkLst>
          <pc:docMk/>
          <pc:sldMk cId="3947753635" sldId="1546"/>
        </pc:sldMkLst>
      </pc:sldChg>
      <pc:sldChg chg="modSp mod modShow">
        <pc:chgData name="Mariusz Jabłoński" userId="a3b1c392-546f-4a17-834c-5b82ad70c1c1" providerId="ADAL" clId="{83CE97FF-7F7D-43E1-B141-78B496DDB637}" dt="2022-01-28T15:25:15.957" v="33" actId="20577"/>
        <pc:sldMkLst>
          <pc:docMk/>
          <pc:sldMk cId="2097136220" sldId="1548"/>
        </pc:sldMkLst>
        <pc:spChg chg="mod">
          <ac:chgData name="Mariusz Jabłoński" userId="a3b1c392-546f-4a17-834c-5b82ad70c1c1" providerId="ADAL" clId="{83CE97FF-7F7D-43E1-B141-78B496DDB637}" dt="2022-01-28T15:25:15.957" v="33" actId="20577"/>
          <ac:spMkLst>
            <pc:docMk/>
            <pc:sldMk cId="2097136220" sldId="1548"/>
            <ac:spMk id="8" creationId="{25569B65-7F95-4E91-9B72-418A57B3E472}"/>
          </ac:spMkLst>
        </pc:spChg>
      </pc:sldChg>
    </pc:docChg>
  </pc:docChgLst>
  <pc:docChgLst>
    <pc:chgData name="Mariusz Jabłoński" userId="a3b1c392-546f-4a17-834c-5b82ad70c1c1" providerId="ADAL" clId="{E3F4A51B-F69F-42DF-8D3A-BFCABD713393}"/>
    <pc:docChg chg="custSel modSld">
      <pc:chgData name="Mariusz Jabłoński" userId="a3b1c392-546f-4a17-834c-5b82ad70c1c1" providerId="ADAL" clId="{E3F4A51B-F69F-42DF-8D3A-BFCABD713393}" dt="2022-02-08T13:08:20.185" v="27" actId="1076"/>
      <pc:docMkLst>
        <pc:docMk/>
      </pc:docMkLst>
      <pc:sldChg chg="modSp mod">
        <pc:chgData name="Mariusz Jabłoński" userId="a3b1c392-546f-4a17-834c-5b82ad70c1c1" providerId="ADAL" clId="{E3F4A51B-F69F-42DF-8D3A-BFCABD713393}" dt="2022-02-07T09:19:43.390" v="4" actId="113"/>
        <pc:sldMkLst>
          <pc:docMk/>
          <pc:sldMk cId="1431075629" sldId="1496"/>
        </pc:sldMkLst>
        <pc:spChg chg="mod">
          <ac:chgData name="Mariusz Jabłoński" userId="a3b1c392-546f-4a17-834c-5b82ad70c1c1" providerId="ADAL" clId="{E3F4A51B-F69F-42DF-8D3A-BFCABD713393}" dt="2022-02-07T09:19:43.390" v="4" actId="113"/>
          <ac:spMkLst>
            <pc:docMk/>
            <pc:sldMk cId="1431075629" sldId="1496"/>
            <ac:spMk id="45" creationId="{AB636804-7FD6-4631-9415-BF2391EA6807}"/>
          </ac:spMkLst>
        </pc:spChg>
      </pc:sldChg>
      <pc:sldChg chg="addSp delSp modSp mod">
        <pc:chgData name="Mariusz Jabłoński" userId="a3b1c392-546f-4a17-834c-5b82ad70c1c1" providerId="ADAL" clId="{E3F4A51B-F69F-42DF-8D3A-BFCABD713393}" dt="2022-02-08T13:08:20.185" v="27" actId="1076"/>
        <pc:sldMkLst>
          <pc:docMk/>
          <pc:sldMk cId="1857108755" sldId="1499"/>
        </pc:sldMkLst>
        <pc:graphicFrameChg chg="del">
          <ac:chgData name="Mariusz Jabłoński" userId="a3b1c392-546f-4a17-834c-5b82ad70c1c1" providerId="ADAL" clId="{E3F4A51B-F69F-42DF-8D3A-BFCABD713393}" dt="2022-02-08T13:08:06.637" v="21" actId="478"/>
          <ac:graphicFrameMkLst>
            <pc:docMk/>
            <pc:sldMk cId="1857108755" sldId="1499"/>
            <ac:graphicFrameMk id="2" creationId="{F291E63E-99C4-4C8F-830B-365ED9183722}"/>
          </ac:graphicFrameMkLst>
        </pc:graphicFrameChg>
        <pc:picChg chg="add mod">
          <ac:chgData name="Mariusz Jabłoński" userId="a3b1c392-546f-4a17-834c-5b82ad70c1c1" providerId="ADAL" clId="{E3F4A51B-F69F-42DF-8D3A-BFCABD713393}" dt="2022-02-08T13:08:20.185" v="27" actId="1076"/>
          <ac:picMkLst>
            <pc:docMk/>
            <pc:sldMk cId="1857108755" sldId="1499"/>
            <ac:picMk id="1026" creationId="{D74319E8-FFB3-4891-8358-25D7C97EBF14}"/>
          </ac:picMkLst>
        </pc:picChg>
      </pc:sldChg>
      <pc:sldChg chg="modSp mod">
        <pc:chgData name="Mariusz Jabłoński" userId="a3b1c392-546f-4a17-834c-5b82ad70c1c1" providerId="ADAL" clId="{E3F4A51B-F69F-42DF-8D3A-BFCABD713393}" dt="2022-02-07T09:55:34.010" v="16" actId="20577"/>
        <pc:sldMkLst>
          <pc:docMk/>
          <pc:sldMk cId="2013322924" sldId="1526"/>
        </pc:sldMkLst>
        <pc:spChg chg="mod">
          <ac:chgData name="Mariusz Jabłoński" userId="a3b1c392-546f-4a17-834c-5b82ad70c1c1" providerId="ADAL" clId="{E3F4A51B-F69F-42DF-8D3A-BFCABD713393}" dt="2022-02-07T09:55:34.010" v="16" actId="20577"/>
          <ac:spMkLst>
            <pc:docMk/>
            <pc:sldMk cId="2013322924" sldId="1526"/>
            <ac:spMk id="11" creationId="{CF749484-4231-4472-99F5-9DD0B23359B0}"/>
          </ac:spMkLst>
        </pc:spChg>
      </pc:sldChg>
      <pc:sldChg chg="modSp mod">
        <pc:chgData name="Mariusz Jabłoński" userId="a3b1c392-546f-4a17-834c-5b82ad70c1c1" providerId="ADAL" clId="{E3F4A51B-F69F-42DF-8D3A-BFCABD713393}" dt="2022-02-07T09:55:46.249" v="20" actId="20577"/>
        <pc:sldMkLst>
          <pc:docMk/>
          <pc:sldMk cId="917411716" sldId="1547"/>
        </pc:sldMkLst>
        <pc:spChg chg="mod">
          <ac:chgData name="Mariusz Jabłoński" userId="a3b1c392-546f-4a17-834c-5b82ad70c1c1" providerId="ADAL" clId="{E3F4A51B-F69F-42DF-8D3A-BFCABD713393}" dt="2022-02-07T09:55:46.249" v="20" actId="20577"/>
          <ac:spMkLst>
            <pc:docMk/>
            <pc:sldMk cId="917411716" sldId="1547"/>
            <ac:spMk id="8" creationId="{EE670FF2-52DE-4496-B1E8-8077884ACEB6}"/>
          </ac:spMkLst>
        </pc:spChg>
      </pc:sldChg>
      <pc:sldChg chg="modSp mod">
        <pc:chgData name="Mariusz Jabłoński" userId="a3b1c392-546f-4a17-834c-5b82ad70c1c1" providerId="ADAL" clId="{E3F4A51B-F69F-42DF-8D3A-BFCABD713393}" dt="2022-02-07T09:55:40.546" v="18" actId="20577"/>
        <pc:sldMkLst>
          <pc:docMk/>
          <pc:sldMk cId="2097136220" sldId="1548"/>
        </pc:sldMkLst>
        <pc:spChg chg="mod">
          <ac:chgData name="Mariusz Jabłoński" userId="a3b1c392-546f-4a17-834c-5b82ad70c1c1" providerId="ADAL" clId="{E3F4A51B-F69F-42DF-8D3A-BFCABD713393}" dt="2022-02-07T09:55:40.546" v="18" actId="20577"/>
          <ac:spMkLst>
            <pc:docMk/>
            <pc:sldMk cId="2097136220" sldId="1548"/>
            <ac:spMk id="8" creationId="{25569B65-7F95-4E91-9B72-418A57B3E472}"/>
          </ac:spMkLst>
        </pc:spChg>
      </pc:sldChg>
    </pc:docChg>
  </pc:docChgLst>
  <pc:docChgLst>
    <pc:chgData name="Bartosz Szafarowski" userId="S::b.szafarowski@push-ad.com::9940208c-76cb-4842-b637-710496df4d2c" providerId="AD" clId="Web-{35FCFB64-1C7A-DBE5-4029-1DD3EA1D58A4}"/>
    <pc:docChg chg="modSld">
      <pc:chgData name="Bartosz Szafarowski" userId="S::b.szafarowski@push-ad.com::9940208c-76cb-4842-b637-710496df4d2c" providerId="AD" clId="Web-{35FCFB64-1C7A-DBE5-4029-1DD3EA1D58A4}" dt="2022-02-07T08:08:52.676" v="0"/>
      <pc:docMkLst>
        <pc:docMk/>
      </pc:docMkLst>
      <pc:sldChg chg="modSp">
        <pc:chgData name="Bartosz Szafarowski" userId="S::b.szafarowski@push-ad.com::9940208c-76cb-4842-b637-710496df4d2c" providerId="AD" clId="Web-{35FCFB64-1C7A-DBE5-4029-1DD3EA1D58A4}" dt="2022-02-07T08:08:52.676" v="0"/>
        <pc:sldMkLst>
          <pc:docMk/>
          <pc:sldMk cId="2201420038" sldId="1543"/>
        </pc:sldMkLst>
        <pc:picChg chg="mod">
          <ac:chgData name="Bartosz Szafarowski" userId="S::b.szafarowski@push-ad.com::9940208c-76cb-4842-b637-710496df4d2c" providerId="AD" clId="Web-{35FCFB64-1C7A-DBE5-4029-1DD3EA1D58A4}" dt="2022-02-07T08:08:52.676" v="0"/>
          <ac:picMkLst>
            <pc:docMk/>
            <pc:sldMk cId="2201420038" sldId="1543"/>
            <ac:picMk id="18" creationId="{E1EA253F-0C6A-40C2-AFD5-204A963DE0C7}"/>
          </ac:picMkLst>
        </pc:picChg>
      </pc:sldChg>
    </pc:docChg>
  </pc:docChgLst>
  <pc:docChgLst>
    <pc:chgData name="Bartosz Szafarowski" userId="9940208c-76cb-4842-b637-710496df4d2c" providerId="ADAL" clId="{A29FC71E-774F-431E-BCA9-7074A2BFAB33}"/>
    <pc:docChg chg="undo custSel modSld sldOrd">
      <pc:chgData name="Bartosz Szafarowski" userId="9940208c-76cb-4842-b637-710496df4d2c" providerId="ADAL" clId="{A29FC71E-774F-431E-BCA9-7074A2BFAB33}" dt="2021-04-26T08:22:57.865" v="6" actId="700"/>
      <pc:docMkLst>
        <pc:docMk/>
      </pc:docMkLst>
      <pc:sldChg chg="mod modClrScheme chgLayout">
        <pc:chgData name="Bartosz Szafarowski" userId="9940208c-76cb-4842-b637-710496df4d2c" providerId="ADAL" clId="{A29FC71E-774F-431E-BCA9-7074A2BFAB33}" dt="2021-04-26T08:22:57.865" v="6" actId="700"/>
        <pc:sldMkLst>
          <pc:docMk/>
          <pc:sldMk cId="1288299796" sldId="591"/>
        </pc:sldMkLst>
      </pc:sldChg>
      <pc:sldChg chg="modSp mod">
        <pc:chgData name="Bartosz Szafarowski" userId="9940208c-76cb-4842-b637-710496df4d2c" providerId="ADAL" clId="{A29FC71E-774F-431E-BCA9-7074A2BFAB33}" dt="2021-04-13T20:25:33.710" v="3" actId="1076"/>
        <pc:sldMkLst>
          <pc:docMk/>
          <pc:sldMk cId="2696065065" sldId="679"/>
        </pc:sldMkLst>
        <pc:spChg chg="mod">
          <ac:chgData name="Bartosz Szafarowski" userId="9940208c-76cb-4842-b637-710496df4d2c" providerId="ADAL" clId="{A29FC71E-774F-431E-BCA9-7074A2BFAB33}" dt="2021-04-13T20:25:33.710" v="3" actId="1076"/>
          <ac:spMkLst>
            <pc:docMk/>
            <pc:sldMk cId="2696065065" sldId="679"/>
            <ac:spMk id="106" creationId="{00000000-0000-0000-0000-000000000000}"/>
          </ac:spMkLst>
        </pc:spChg>
      </pc:sldChg>
      <pc:sldChg chg="ord">
        <pc:chgData name="Bartosz Szafarowski" userId="9940208c-76cb-4842-b637-710496df4d2c" providerId="ADAL" clId="{A29FC71E-774F-431E-BCA9-7074A2BFAB33}" dt="2021-04-13T13:43:31.946" v="1"/>
        <pc:sldMkLst>
          <pc:docMk/>
          <pc:sldMk cId="4183460854" sldId="1467"/>
        </pc:sldMkLst>
      </pc:sldChg>
      <pc:sldChg chg="modSp mod modClrScheme chgLayout">
        <pc:chgData name="Bartosz Szafarowski" userId="9940208c-76cb-4842-b637-710496df4d2c" providerId="ADAL" clId="{A29FC71E-774F-431E-BCA9-7074A2BFAB33}" dt="2021-04-26T08:22:46.229" v="4" actId="700"/>
        <pc:sldMkLst>
          <pc:docMk/>
          <pc:sldMk cId="395469127" sldId="1481"/>
        </pc:sldMkLst>
        <pc:picChg chg="mod ord">
          <ac:chgData name="Bartosz Szafarowski" userId="9940208c-76cb-4842-b637-710496df4d2c" providerId="ADAL" clId="{A29FC71E-774F-431E-BCA9-7074A2BFAB33}" dt="2021-04-26T08:22:46.229" v="4" actId="700"/>
          <ac:picMkLst>
            <pc:docMk/>
            <pc:sldMk cId="395469127" sldId="1481"/>
            <ac:picMk id="9" creationId="{9F28080D-9BF1-45A0-BB77-6A5FF5565F8B}"/>
          </ac:picMkLst>
        </pc:picChg>
      </pc:sldChg>
      <pc:sldChg chg="mod modClrScheme chgLayout">
        <pc:chgData name="Bartosz Szafarowski" userId="9940208c-76cb-4842-b637-710496df4d2c" providerId="ADAL" clId="{A29FC71E-774F-431E-BCA9-7074A2BFAB33}" dt="2021-04-26T08:22:50.345" v="5" actId="700"/>
        <pc:sldMkLst>
          <pc:docMk/>
          <pc:sldMk cId="782755905" sldId="1540"/>
        </pc:sldMkLst>
      </pc:sldChg>
    </pc:docChg>
  </pc:docChgLst>
  <pc:docChgLst>
    <pc:chgData name="Mariusz Jabłoński" userId="S::m.jablonski@push-ad.com::a3b1c392-546f-4a17-834c-5b82ad70c1c1" providerId="AD" clId="Web-{947D235D-6C67-86A4-1750-2C2AB2557789}"/>
    <pc:docChg chg="modSld">
      <pc:chgData name="Mariusz Jabłoński" userId="S::m.jablonski@push-ad.com::a3b1c392-546f-4a17-834c-5b82ad70c1c1" providerId="AD" clId="Web-{947D235D-6C67-86A4-1750-2C2AB2557789}" dt="2022-02-07T08:09:47.031" v="27" actId="20577"/>
      <pc:docMkLst>
        <pc:docMk/>
      </pc:docMkLst>
      <pc:sldChg chg="modSp">
        <pc:chgData name="Mariusz Jabłoński" userId="S::m.jablonski@push-ad.com::a3b1c392-546f-4a17-834c-5b82ad70c1c1" providerId="AD" clId="Web-{947D235D-6C67-86A4-1750-2C2AB2557789}" dt="2022-02-07T08:09:47.031" v="27" actId="20577"/>
        <pc:sldMkLst>
          <pc:docMk/>
          <pc:sldMk cId="1431075629" sldId="1496"/>
        </pc:sldMkLst>
        <pc:spChg chg="mod">
          <ac:chgData name="Mariusz Jabłoński" userId="S::m.jablonski@push-ad.com::a3b1c392-546f-4a17-834c-5b82ad70c1c1" providerId="AD" clId="Web-{947D235D-6C67-86A4-1750-2C2AB2557789}" dt="2022-02-07T08:09:47.031" v="27" actId="20577"/>
          <ac:spMkLst>
            <pc:docMk/>
            <pc:sldMk cId="1431075629" sldId="1496"/>
            <ac:spMk id="45" creationId="{AB636804-7FD6-4631-9415-BF2391EA6807}"/>
          </ac:spMkLst>
        </pc:spChg>
      </pc:sldChg>
    </pc:docChg>
  </pc:docChgLst>
  <pc:docChgLst>
    <pc:chgData name="Michał Łubisz" userId="46a475a1-e8db-443f-9bf9-231f33f16c48" providerId="ADAL" clId="{548B5729-BBFA-4948-900A-E2A77B2CD34D}"/>
    <pc:docChg chg="undo custSel modSld">
      <pc:chgData name="Michał Łubisz" userId="46a475a1-e8db-443f-9bf9-231f33f16c48" providerId="ADAL" clId="{548B5729-BBFA-4948-900A-E2A77B2CD34D}" dt="2022-01-28T16:00:49.070" v="9" actId="20577"/>
      <pc:docMkLst>
        <pc:docMk/>
      </pc:docMkLst>
      <pc:sldChg chg="modSp mod">
        <pc:chgData name="Michał Łubisz" userId="46a475a1-e8db-443f-9bf9-231f33f16c48" providerId="ADAL" clId="{548B5729-BBFA-4948-900A-E2A77B2CD34D}" dt="2022-01-28T16:00:39.294" v="6" actId="20577"/>
        <pc:sldMkLst>
          <pc:docMk/>
          <pc:sldMk cId="3258268432" sldId="1492"/>
        </pc:sldMkLst>
        <pc:spChg chg="mod">
          <ac:chgData name="Michał Łubisz" userId="46a475a1-e8db-443f-9bf9-231f33f16c48" providerId="ADAL" clId="{548B5729-BBFA-4948-900A-E2A77B2CD34D}" dt="2022-01-28T16:00:39.294" v="6" actId="20577"/>
          <ac:spMkLst>
            <pc:docMk/>
            <pc:sldMk cId="3258268432" sldId="1492"/>
            <ac:spMk id="14" creationId="{B24DFF53-DF89-48B2-9351-724AA53E27B9}"/>
          </ac:spMkLst>
        </pc:spChg>
      </pc:sldChg>
      <pc:sldChg chg="modSp mod">
        <pc:chgData name="Michał Łubisz" userId="46a475a1-e8db-443f-9bf9-231f33f16c48" providerId="ADAL" clId="{548B5729-BBFA-4948-900A-E2A77B2CD34D}" dt="2022-01-28T16:00:49.070" v="9" actId="20577"/>
        <pc:sldMkLst>
          <pc:docMk/>
          <pc:sldMk cId="782755905" sldId="1540"/>
        </pc:sldMkLst>
        <pc:spChg chg="mod">
          <ac:chgData name="Michał Łubisz" userId="46a475a1-e8db-443f-9bf9-231f33f16c48" providerId="ADAL" clId="{548B5729-BBFA-4948-900A-E2A77B2CD34D}" dt="2022-01-28T16:00:49.070" v="9" actId="20577"/>
          <ac:spMkLst>
            <pc:docMk/>
            <pc:sldMk cId="782755905" sldId="1540"/>
            <ac:spMk id="2" creationId="{0596D719-778F-4D38-B28B-8D4DB3F91C4C}"/>
          </ac:spMkLst>
        </pc:spChg>
      </pc:sldChg>
    </pc:docChg>
  </pc:docChgLst>
  <pc:docChgLst>
    <pc:chgData name="Mariusz Jabłoński" userId="a3b1c392-546f-4a17-834c-5b82ad70c1c1" providerId="ADAL" clId="{C011B450-1CA6-44AB-BFD0-DFCF2820ABAC}"/>
    <pc:docChg chg="undo custSel modSld">
      <pc:chgData name="Mariusz Jabłoński" userId="a3b1c392-546f-4a17-834c-5b82ad70c1c1" providerId="ADAL" clId="{C011B450-1CA6-44AB-BFD0-DFCF2820ABAC}" dt="2021-02-17T10:36:46.208" v="46" actId="14100"/>
      <pc:docMkLst>
        <pc:docMk/>
      </pc:docMkLst>
      <pc:sldChg chg="modSp mod">
        <pc:chgData name="Mariusz Jabłoński" userId="a3b1c392-546f-4a17-834c-5b82ad70c1c1" providerId="ADAL" clId="{C011B450-1CA6-44AB-BFD0-DFCF2820ABAC}" dt="2021-02-17T10:36:46.208" v="46" actId="14100"/>
        <pc:sldMkLst>
          <pc:docMk/>
          <pc:sldMk cId="3909611317" sldId="1511"/>
        </pc:sldMkLst>
        <pc:spChg chg="mod">
          <ac:chgData name="Mariusz Jabłoński" userId="a3b1c392-546f-4a17-834c-5b82ad70c1c1" providerId="ADAL" clId="{C011B450-1CA6-44AB-BFD0-DFCF2820ABAC}" dt="2021-02-17T10:36:46.208" v="46" actId="14100"/>
          <ac:spMkLst>
            <pc:docMk/>
            <pc:sldMk cId="3909611317" sldId="1511"/>
            <ac:spMk id="10" creationId="{C7771D2A-96E8-426C-8C93-7B4C1E0E840B}"/>
          </ac:spMkLst>
        </pc:spChg>
      </pc:sldChg>
      <pc:sldChg chg="modSp mod">
        <pc:chgData name="Mariusz Jabłoński" userId="a3b1c392-546f-4a17-834c-5b82ad70c1c1" providerId="ADAL" clId="{C011B450-1CA6-44AB-BFD0-DFCF2820ABAC}" dt="2021-02-16T08:00:16.291" v="45" actId="1076"/>
        <pc:sldMkLst>
          <pc:docMk/>
          <pc:sldMk cId="782755905" sldId="1540"/>
        </pc:sldMkLst>
        <pc:spChg chg="mod">
          <ac:chgData name="Mariusz Jabłoński" userId="a3b1c392-546f-4a17-834c-5b82ad70c1c1" providerId="ADAL" clId="{C011B450-1CA6-44AB-BFD0-DFCF2820ABAC}" dt="2021-02-16T07:59:31.545" v="44" actId="113"/>
          <ac:spMkLst>
            <pc:docMk/>
            <pc:sldMk cId="782755905" sldId="1540"/>
            <ac:spMk id="12" creationId="{788A7FCB-8C4A-40E7-AB5B-B0E04008209A}"/>
          </ac:spMkLst>
        </pc:spChg>
        <pc:spChg chg="mod">
          <ac:chgData name="Mariusz Jabłoński" userId="a3b1c392-546f-4a17-834c-5b82ad70c1c1" providerId="ADAL" clId="{C011B450-1CA6-44AB-BFD0-DFCF2820ABAC}" dt="2021-02-16T08:00:16.291" v="45" actId="1076"/>
          <ac:spMkLst>
            <pc:docMk/>
            <pc:sldMk cId="782755905" sldId="1540"/>
            <ac:spMk id="13" creationId="{558B41E9-D9A5-4E15-AEEF-D5FBBC8B504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rgbClr val="10293F"/>
                </a:solidFill>
                <a:latin typeface="+mn-lt"/>
                <a:ea typeface="+mn-ea"/>
                <a:cs typeface="+mn-cs"/>
              </a:defRPr>
            </a:pPr>
            <a:r>
              <a:rPr lang="pl-PL" sz="3200" b="1">
                <a:solidFill>
                  <a:srgbClr val="10293F"/>
                </a:solidFill>
              </a:rPr>
              <a:t>WYBRANE SEGMENTY </a:t>
            </a:r>
            <a:r>
              <a:rPr lang="pl-PL" sz="3200" b="1" i="0">
                <a:solidFill>
                  <a:srgbClr val="E42B56"/>
                </a:solidFill>
              </a:rPr>
              <a:t>HEAVY USERS </a:t>
            </a:r>
            <a:r>
              <a:rPr lang="pl-PL" sz="3200" b="1">
                <a:solidFill>
                  <a:srgbClr val="10293F"/>
                </a:solidFill>
              </a:rPr>
              <a:t>W POSZCZEGÓLNYCH KATEGORIACH</a:t>
            </a:r>
          </a:p>
        </c:rich>
      </c:tx>
      <c:layout>
        <c:manualLayout>
          <c:xMode val="edge"/>
          <c:yMode val="edge"/>
          <c:x val="0.28224839085813058"/>
          <c:y val="3.7629990877542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rgbClr val="10293F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819164758245042E-2"/>
          <c:y val="0.18097110028552571"/>
          <c:w val="0.94875963758192983"/>
          <c:h val="0.670147470452753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42B56">
                <a:alpha val="86000"/>
              </a:srgbClr>
            </a:solidFill>
            <a:ln w="9525" cap="flat" cmpd="sng" algn="ctr">
              <a:noFill/>
              <a:round/>
            </a:ln>
            <a:effectLst>
              <a:outerShdw blurRad="368300" dist="50800" dir="7800000" sx="55000" sy="55000" algn="ctr" rotWithShape="0">
                <a:srgbClr val="000000">
                  <a:alpha val="0"/>
                </a:srgbClr>
              </a:outerShdw>
            </a:effectLst>
          </c:spPr>
          <c:invertIfNegative val="0"/>
          <c:cat>
            <c:multiLvlStrRef>
              <c:f>Arkusz1!$A$1:$K$2</c:f>
              <c:multiLvlStrCache>
                <c:ptCount val="11"/>
                <c:lvl>
                  <c:pt idx="0">
                    <c:v>Shopping</c:v>
                  </c:pt>
                  <c:pt idx="1">
                    <c:v>Beauty</c:v>
                  </c:pt>
                  <c:pt idx="2">
                    <c:v>Technology</c:v>
                  </c:pt>
                  <c:pt idx="3">
                    <c:v>Automotive</c:v>
                  </c:pt>
                  <c:pt idx="4">
                    <c:v>Telecom</c:v>
                  </c:pt>
                  <c:pt idx="5">
                    <c:v>Shopping</c:v>
                  </c:pt>
                  <c:pt idx="6">
                    <c:v>Beauty</c:v>
                  </c:pt>
                  <c:pt idx="7">
                    <c:v>Automotive</c:v>
                  </c:pt>
                  <c:pt idx="8">
                    <c:v>Black Friday</c:v>
                  </c:pt>
                  <c:pt idx="9">
                    <c:v>Singles' Day</c:v>
                  </c:pt>
                  <c:pt idx="10">
                    <c:v>Christmas</c:v>
                  </c:pt>
                </c:lvl>
                <c:lvl>
                  <c:pt idx="0">
                    <c:v>INTEREST</c:v>
                  </c:pt>
                  <c:pt idx="4">
                    <c:v>BRANDS</c:v>
                  </c:pt>
                  <c:pt idx="8">
                    <c:v>EVENTS</c:v>
                  </c:pt>
                </c:lvl>
              </c:multiLvlStrCache>
            </c:multiLvlStrRef>
          </c:cat>
          <c:val>
            <c:numRef>
              <c:f>Arkusz1!$A$3:$K$3</c:f>
              <c:numCache>
                <c:formatCode>General</c:formatCode>
                <c:ptCount val="11"/>
                <c:pt idx="0">
                  <c:v>46375</c:v>
                </c:pt>
                <c:pt idx="1">
                  <c:v>18493</c:v>
                </c:pt>
                <c:pt idx="2">
                  <c:v>11848</c:v>
                </c:pt>
                <c:pt idx="3">
                  <c:v>10615</c:v>
                </c:pt>
                <c:pt idx="4">
                  <c:v>45564</c:v>
                </c:pt>
                <c:pt idx="5">
                  <c:v>43875</c:v>
                </c:pt>
                <c:pt idx="6">
                  <c:v>18184</c:v>
                </c:pt>
                <c:pt idx="7">
                  <c:v>10513</c:v>
                </c:pt>
                <c:pt idx="8">
                  <c:v>937</c:v>
                </c:pt>
                <c:pt idx="9">
                  <c:v>290</c:v>
                </c:pt>
                <c:pt idx="10">
                  <c:v>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8-4EA0-BED1-385069A1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68"/>
        <c:axId val="736702864"/>
        <c:axId val="735584720"/>
      </c:barChart>
      <c:catAx>
        <c:axId val="73670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584720"/>
        <c:crosses val="autoZero"/>
        <c:auto val="1"/>
        <c:lblAlgn val="ctr"/>
        <c:lblOffset val="100"/>
        <c:noMultiLvlLbl val="0"/>
      </c:catAx>
      <c:valAx>
        <c:axId val="73558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70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9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07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2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4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9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02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751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0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23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Tu raczej poproszę logo </a:t>
            </a:r>
            <a:r>
              <a:rPr lang="pl-PL" err="1"/>
              <a:t>pushad</a:t>
            </a:r>
            <a:r>
              <a:rPr lang="pl-PL"/>
              <a:t> ze strony głównej, czyli białe lecz kontury czerwone by się nie zlewało z tłem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0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4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2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6BDC-3E6A-4019-A5FA-9702C50BF8A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35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Zostawmy tak jak teraz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8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05E07-0682-4FFA-BE0D-35AF16F7D17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1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2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441EC1A-2580-4695-AA29-5657423D0230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15512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414AFEC4-3FC8-4026-91BD-073523AAFD1E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82328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405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47C0708-670D-4C99-86C3-094C82A84F95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878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8A7BEDC-97B6-43D1-A8D1-9AC50F9C47AD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1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DE676DE-3CA9-4EA9-A740-D448DFB0C9E9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rysunek, talerz&#10;&#10;Opis wygenerowany automatycznie">
            <a:extLst>
              <a:ext uri="{FF2B5EF4-FFF2-40B4-BE49-F238E27FC236}">
                <a16:creationId xmlns:a16="http://schemas.microsoft.com/office/drawing/2014/main" id="{3DE9C64F-EDA1-4F66-BB17-0C6937EC4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5" y="12454460"/>
            <a:ext cx="2748589" cy="107539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40D5127-C9EA-4158-A957-E5A510BA6FF0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5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984F764-3D58-4511-9E06-6478481E5D8F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F945EAA-B67E-4D12-81FE-AE04F13BA150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77DC9F44-0807-4DBF-A9DD-699A25CF2F7D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6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7B74F77-3A2E-4113-B38A-CFC732B2879A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3D56F0F-0E10-4A03-8CCA-4B3CB2E5B324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6299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7E4E5399-D626-426B-B9DB-C3A892B49512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1632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F6C7640-9010-4D40-B494-989AEDFCA63E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9023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FE61CF8-8477-49C9-B052-308C2EC5C1DA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248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88EFDBB1-7008-46EF-A091-908F90AD8ABD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291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620313E-5CB8-4BD1-B637-3DCF55157343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9109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1698FE-E17E-4402-8F97-3000C4737B7E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323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94729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90B9C2A-1640-477E-A528-1BEB1167FA31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3970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Obraz 6" descr="Obraz zawierający obiekt na zewnątrz, plaster miodu&#10;&#10;Opis wygenerowany automatycznie">
            <a:extLst>
              <a:ext uri="{FF2B5EF4-FFF2-40B4-BE49-F238E27FC236}">
                <a16:creationId xmlns:a16="http://schemas.microsoft.com/office/drawing/2014/main" id="{0850A02F-0BA3-4EAA-8361-65C32BFAB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5AA104D0-8C0B-47BE-A322-3CB7E3896A47}"/>
              </a:ext>
            </a:extLst>
          </p:cNvPr>
          <p:cNvCxnSpPr>
            <a:cxnSpLocks/>
          </p:cNvCxnSpPr>
          <p:nvPr userDrawn="1"/>
        </p:nvCxnSpPr>
        <p:spPr>
          <a:xfrm>
            <a:off x="536714" y="12347822"/>
            <a:ext cx="23349437" cy="0"/>
          </a:xfrm>
          <a:prstGeom prst="line">
            <a:avLst/>
          </a:prstGeom>
          <a:ln w="12700">
            <a:solidFill>
              <a:srgbClr val="102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932A21BC-D8D1-4E4A-897D-C0B22BCD8282}"/>
              </a:ext>
            </a:extLst>
          </p:cNvPr>
          <p:cNvSpPr/>
          <p:nvPr userDrawn="1"/>
        </p:nvSpPr>
        <p:spPr>
          <a:xfrm>
            <a:off x="23172389" y="787777"/>
            <a:ext cx="1080000" cy="936000"/>
          </a:xfrm>
          <a:prstGeom prst="hexagon">
            <a:avLst/>
          </a:prstGeom>
          <a:solidFill>
            <a:srgbClr val="BDCD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5" tIns="45723" rIns="91445" bIns="45723" rtlCol="0" anchor="ctr"/>
          <a:lstStyle/>
          <a:p>
            <a:pPr algn="ctr"/>
            <a:endParaRPr lang="en-US" sz="3601">
              <a:latin typeface="Lato Light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3CCC7C5-5C02-4B6F-A2CC-F964931B58EB}"/>
              </a:ext>
            </a:extLst>
          </p:cNvPr>
          <p:cNvSpPr txBox="1"/>
          <p:nvPr userDrawn="1"/>
        </p:nvSpPr>
        <p:spPr>
          <a:xfrm>
            <a:off x="23286496" y="947948"/>
            <a:ext cx="851785" cy="615657"/>
          </a:xfrm>
          <a:prstGeom prst="rect">
            <a:avLst/>
          </a:prstGeom>
          <a:noFill/>
        </p:spPr>
        <p:txBody>
          <a:bodyPr wrap="none" lIns="182855" tIns="91428" rIns="182855" bIns="91428" rtlCol="0" anchor="ctr">
            <a:spAutoFit/>
          </a:bodyPr>
          <a:lstStyle/>
          <a:p>
            <a:pPr algn="ctr"/>
            <a:fld id="{260E2A6B-A809-4840-BF14-8648BC0BDF87}" type="slidenum">
              <a:rPr lang="id-ID" sz="2801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1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2374BF38-05CC-4299-A1E5-47D61E15CA47}"/>
              </a:ext>
            </a:extLst>
          </p:cNvPr>
          <p:cNvSpPr/>
          <p:nvPr userDrawn="1"/>
        </p:nvSpPr>
        <p:spPr>
          <a:xfrm>
            <a:off x="9471626" y="12558501"/>
            <a:ext cx="14474159" cy="954083"/>
          </a:xfrm>
          <a:prstGeom prst="rect">
            <a:avLst/>
          </a:prstGeom>
        </p:spPr>
        <p:txBody>
          <a:bodyPr wrap="square" lIns="182855" tIns="91428" rIns="182855" bIns="91428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l-PL" sz="2000" b="0">
                <a:solidFill>
                  <a:srgbClr val="E42B56"/>
                </a:solidFill>
                <a:latin typeface="Oswald" pitchFamily="2" charset="-18"/>
                <a:cs typeface="Lato Light"/>
              </a:rPr>
              <a:t>Masz pytania? Skontaktuj się z nami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l-PL" sz="2000" b="0">
                <a:solidFill>
                  <a:srgbClr val="445469"/>
                </a:solidFill>
                <a:latin typeface="Oswald" pitchFamily="2" charset="-18"/>
                <a:cs typeface="Lato Light"/>
              </a:rPr>
              <a:t>PushAd Software Sp. z o.o.    |    we.care@push-ad.com    |   +48 22 777 40 67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D13D434-7294-45CC-A1A4-2BF2C48D028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4" y="12405677"/>
            <a:ext cx="2514895" cy="12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6" r:id="rId13"/>
    <p:sldLayoutId id="2147483908" r:id="rId14"/>
    <p:sldLayoutId id="2147483910" r:id="rId15"/>
    <p:sldLayoutId id="2147483912" r:id="rId16"/>
    <p:sldLayoutId id="2147483917" r:id="rId17"/>
    <p:sldLayoutId id="2147483918" r:id="rId1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microsoft.com/office/2007/relationships/hdphoto" Target="../media/hdphoto5.wdp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svg"/><Relationship Id="rId7" Type="http://schemas.openxmlformats.org/officeDocument/2006/relationships/image" Target="../media/image2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8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hyperlink" Target="http://www.push-ad.com/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hyperlink" Target="mailto:m.jablonski@push-ad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39" descr="Obraz zawierający obiekt na zewnątrz, plaster miodu&#10;&#10;Opis wygenerowany automatycznie">
            <a:extLst>
              <a:ext uri="{FF2B5EF4-FFF2-40B4-BE49-F238E27FC236}">
                <a16:creationId xmlns:a16="http://schemas.microsoft.com/office/drawing/2014/main" id="{7F0B037A-2FA7-456E-87DC-93CF6D1C3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" b="1027"/>
          <a:stretch/>
        </p:blipFill>
        <p:spPr>
          <a:xfrm>
            <a:off x="0" y="19456"/>
            <a:ext cx="24384000" cy="1369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17808" y="3474409"/>
            <a:ext cx="8203195" cy="10228487"/>
          </a:xfrm>
          <a:prstGeom prst="rect">
            <a:avLst/>
          </a:prstGeom>
          <a:solidFill>
            <a:srgbClr val="1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91" tIns="91445" rIns="182891" bIns="91445" rtlCol="0" anchor="ctr"/>
          <a:lstStyle/>
          <a:p>
            <a:pPr algn="ctr"/>
            <a:endParaRPr lang="en-US" sz="3601">
              <a:latin typeface="Lato Light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6362891" y="7571232"/>
            <a:ext cx="11658221" cy="1116381"/>
          </a:xfrm>
          <a:prstGeom prst="rect">
            <a:avLst/>
          </a:prstGeom>
        </p:spPr>
        <p:txBody>
          <a:bodyPr vert="horz" lIns="217547" tIns="108773" rIns="217547" bIns="108773" rtlCol="0" anchor="t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4000" b="1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#COMMERCE &amp; SALES</a:t>
            </a:r>
          </a:p>
        </p:txBody>
      </p:sp>
      <p:grpSp>
        <p:nvGrpSpPr>
          <p:cNvPr id="24" name="Group 1">
            <a:extLst>
              <a:ext uri="{FF2B5EF4-FFF2-40B4-BE49-F238E27FC236}">
                <a16:creationId xmlns:a16="http://schemas.microsoft.com/office/drawing/2014/main" id="{42036C47-843C-4514-AC4B-6F4408B7793C}"/>
              </a:ext>
            </a:extLst>
          </p:cNvPr>
          <p:cNvGrpSpPr/>
          <p:nvPr/>
        </p:nvGrpSpPr>
        <p:grpSpPr>
          <a:xfrm>
            <a:off x="10210284" y="8626654"/>
            <a:ext cx="3963432" cy="60959"/>
            <a:chOff x="10866255" y="8448874"/>
            <a:chExt cx="2738812" cy="73150"/>
          </a:xfrm>
          <a:solidFill>
            <a:srgbClr val="E42B56"/>
          </a:solidFill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5FE29292-12DD-4B5B-BC4F-B1D39E8C489E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A2763C79-4278-40E2-9C28-0CA8896DB46B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2B047BE3-9BCF-404A-9BA8-8B249B2B0BBA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4436AC9F-B39E-4B74-9954-6FE8857CC853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39D47CD8-8931-403D-88D1-2705CC11B5EF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13A70AC9-E889-47AC-9B9C-DAEE98002FE8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73E12C95-CE1C-48C4-AA9B-6981FF58DCDA}"/>
              </a:ext>
            </a:extLst>
          </p:cNvPr>
          <p:cNvSpPr txBox="1">
            <a:spLocks/>
          </p:cNvSpPr>
          <p:nvPr/>
        </p:nvSpPr>
        <p:spPr>
          <a:xfrm>
            <a:off x="6335480" y="9184844"/>
            <a:ext cx="11658221" cy="1116381"/>
          </a:xfrm>
          <a:prstGeom prst="rect">
            <a:avLst/>
          </a:prstGeom>
        </p:spPr>
        <p:txBody>
          <a:bodyPr vert="horz" lIns="217547" tIns="108773" rIns="217547" bIns="108773" rtlCol="0" anchor="t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4000" b="1">
                <a:solidFill>
                  <a:srgbClr val="FFFFFF"/>
                </a:solidFill>
                <a:latin typeface="+mj-lt"/>
              </a:rPr>
              <a:t>#SALES AUTOMATION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50EAB2F3-09A2-4359-A04F-567660367864}"/>
              </a:ext>
            </a:extLst>
          </p:cNvPr>
          <p:cNvGrpSpPr/>
          <p:nvPr/>
        </p:nvGrpSpPr>
        <p:grpSpPr>
          <a:xfrm>
            <a:off x="10182873" y="10240266"/>
            <a:ext cx="3963432" cy="60959"/>
            <a:chOff x="10866255" y="8448874"/>
            <a:chExt cx="2738812" cy="73150"/>
          </a:xfrm>
          <a:solidFill>
            <a:srgbClr val="E42B56"/>
          </a:solidFill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40C2758B-E925-4F66-8B36-10974F8FACBF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54F56128-ADF2-4FD7-807D-8E54ABBC6BF0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B3F049DE-1E4D-4936-AE37-6885FFAA0FC8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9B6E0D32-E06F-4D66-A190-F3FFC7556CE4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4A299AF4-5DC8-46C4-B066-26B78206723C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3C3D75B6-309E-42EA-AA3C-5E96413479D4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2830C933-CC6F-4B5B-9A0B-E684A6EC2554}"/>
              </a:ext>
            </a:extLst>
          </p:cNvPr>
          <p:cNvSpPr txBox="1">
            <a:spLocks/>
          </p:cNvSpPr>
          <p:nvPr/>
        </p:nvSpPr>
        <p:spPr>
          <a:xfrm>
            <a:off x="6308069" y="10798456"/>
            <a:ext cx="11658221" cy="1116381"/>
          </a:xfrm>
          <a:prstGeom prst="rect">
            <a:avLst/>
          </a:prstGeom>
        </p:spPr>
        <p:txBody>
          <a:bodyPr vert="horz" lIns="217547" tIns="108773" rIns="217547" bIns="108773" rtlCol="0" anchor="t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4000" b="1">
                <a:solidFill>
                  <a:srgbClr val="FFFFFF"/>
                </a:solidFill>
                <a:latin typeface="+mj-lt"/>
              </a:rPr>
              <a:t>#MARKETING AUTOMATION</a:t>
            </a:r>
          </a:p>
        </p:txBody>
      </p:sp>
      <p:grpSp>
        <p:nvGrpSpPr>
          <p:cNvPr id="33" name="Group 1">
            <a:extLst>
              <a:ext uri="{FF2B5EF4-FFF2-40B4-BE49-F238E27FC236}">
                <a16:creationId xmlns:a16="http://schemas.microsoft.com/office/drawing/2014/main" id="{062682E0-7993-402B-8843-08C8F6636214}"/>
              </a:ext>
            </a:extLst>
          </p:cNvPr>
          <p:cNvGrpSpPr/>
          <p:nvPr/>
        </p:nvGrpSpPr>
        <p:grpSpPr>
          <a:xfrm>
            <a:off x="10155462" y="11853878"/>
            <a:ext cx="3963432" cy="60959"/>
            <a:chOff x="10866255" y="8448874"/>
            <a:chExt cx="2738812" cy="73150"/>
          </a:xfrm>
          <a:solidFill>
            <a:srgbClr val="E42B56"/>
          </a:solidFill>
        </p:grpSpPr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52008676-D3CE-4329-B628-7980A0484DDF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3C795D0-919C-4FE0-A52C-86CFABD71664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B07688A9-384B-4E28-BFFB-645CBCE99EF1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80F7DA44-2AAC-4C0F-BF97-A8E3DC876DD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4B2D78CD-3A17-4150-86E3-E9E0574DC66E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D3B3016D-1945-4F7D-AC51-BEDB3339F128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4183" tIns="132092" rIns="264183" bIns="132092" rtlCol="0" anchor="ctr"/>
            <a:lstStyle/>
            <a:p>
              <a:pPr algn="ctr"/>
              <a:endParaRPr lang="en-US" sz="3901">
                <a:latin typeface="Lato Light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B93ED25E-83C3-459F-AEEC-3D2C8208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833" y="4310725"/>
            <a:ext cx="5791200" cy="29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1EA253F-0C6A-40C2-AFD5-204A963DE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" r="818"/>
          <a:stretch/>
        </p:blipFill>
        <p:spPr>
          <a:xfrm>
            <a:off x="12472416" y="4805698"/>
            <a:ext cx="10899647" cy="629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44">
            <a:extLst>
              <a:ext uri="{FF2B5EF4-FFF2-40B4-BE49-F238E27FC236}">
                <a16:creationId xmlns:a16="http://schemas.microsoft.com/office/drawing/2014/main" id="{363460B2-3E86-46C7-BB0F-DB6630397FF5}"/>
              </a:ext>
            </a:extLst>
          </p:cNvPr>
          <p:cNvSpPr txBox="1"/>
          <p:nvPr/>
        </p:nvSpPr>
        <p:spPr>
          <a:xfrm>
            <a:off x="1211263" y="788660"/>
            <a:ext cx="21961475" cy="936000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t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4B09E773-0393-45DB-9AB5-BB6A1902097B}"/>
              </a:ext>
            </a:extLst>
          </p:cNvPr>
          <p:cNvSpPr/>
          <p:nvPr/>
        </p:nvSpPr>
        <p:spPr>
          <a:xfrm>
            <a:off x="20214937" y="1491394"/>
            <a:ext cx="3813243" cy="38132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400000" algn="ctr" rotWithShape="0">
              <a:schemeClr val="tx1"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>
              <a:solidFill>
                <a:srgbClr val="10293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B63E086-D36C-408C-B94A-D23154C84831}"/>
              </a:ext>
            </a:extLst>
          </p:cNvPr>
          <p:cNvSpPr txBox="1"/>
          <p:nvPr/>
        </p:nvSpPr>
        <p:spPr>
          <a:xfrm>
            <a:off x="4377314" y="2087441"/>
            <a:ext cx="1562937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F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ASHION.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316E827-DD8F-4107-857C-CE0EAD911764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3F8B7A-D342-42CD-92C9-8A936C492D18}"/>
              </a:ext>
            </a:extLst>
          </p:cNvPr>
          <p:cNvSpPr txBox="1"/>
          <p:nvPr/>
        </p:nvSpPr>
        <p:spPr>
          <a:xfrm>
            <a:off x="20571053" y="2613185"/>
            <a:ext cx="3101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pl-PL" sz="2400" b="1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„CLICK” OZNACZA, </a:t>
            </a:r>
            <a:br>
              <a:rPr kumimoji="0" lang="pl-PL" sz="2400" b="1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1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ŻE UŻYTKOWNIK WIDZIAŁ </a:t>
            </a:r>
            <a:r>
              <a:rPr lang="pl-PL" sz="2400" b="1">
                <a:solidFill>
                  <a:srgbClr val="10293F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 KLIKNĄŁ </a:t>
            </a:r>
            <a:br>
              <a:rPr lang="pl-PL" sz="2400" b="1">
                <a:solidFill>
                  <a:srgbClr val="10293F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>
                <a:solidFill>
                  <a:srgbClr val="10293F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 KREACJĘ</a:t>
            </a:r>
            <a:r>
              <a:rPr kumimoji="0" lang="pl-PL" sz="2400" b="1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ONSITE </a:t>
            </a:r>
            <a:endParaRPr lang="pl-PL" sz="2400"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2AC99D0-FA70-46B6-8D13-D5A724D1923C}"/>
              </a:ext>
            </a:extLst>
          </p:cNvPr>
          <p:cNvSpPr txBox="1"/>
          <p:nvPr/>
        </p:nvSpPr>
        <p:spPr>
          <a:xfrm>
            <a:off x="15890240" y="11597611"/>
            <a:ext cx="72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10293F"/>
                </a:solidFill>
              </a:rPr>
              <a:t>* Znaczniki na wykresach w odstępach 2-tygodniowych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572D181-F155-45D2-923F-0EAAC435A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87" y="5002717"/>
            <a:ext cx="10350154" cy="5927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4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B63E086-D36C-408C-B94A-D23154C84831}"/>
              </a:ext>
            </a:extLst>
          </p:cNvPr>
          <p:cNvSpPr txBox="1"/>
          <p:nvPr/>
        </p:nvSpPr>
        <p:spPr>
          <a:xfrm>
            <a:off x="3593123" y="2092830"/>
            <a:ext cx="1719775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F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ASHION.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65F99BBD-02A2-4558-AA42-D6FA308E16D0}"/>
              </a:ext>
            </a:extLst>
          </p:cNvPr>
          <p:cNvSpPr txBox="1"/>
          <p:nvPr/>
        </p:nvSpPr>
        <p:spPr>
          <a:xfrm>
            <a:off x="1211263" y="788660"/>
            <a:ext cx="21961475" cy="936000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t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8F2367-9162-4142-9444-96CD2049C5CD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93C0BA3-A174-4862-A38E-3BC807F05CED}"/>
              </a:ext>
            </a:extLst>
          </p:cNvPr>
          <p:cNvSpPr txBox="1"/>
          <p:nvPr/>
        </p:nvSpPr>
        <p:spPr>
          <a:xfrm>
            <a:off x="15890240" y="11597611"/>
            <a:ext cx="72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10293F"/>
                </a:solidFill>
              </a:rPr>
              <a:t>* Znaczniki na wykresach w odstępach 2-tygodniowych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BF5A7C0-BA0C-42F9-BA8B-BBA9DB06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750" y="4984240"/>
            <a:ext cx="10306050" cy="581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32355EF-E82C-447E-BD77-C1E011145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3202" y="5030971"/>
            <a:ext cx="10269536" cy="574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6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F749484-4231-4472-99F5-9DD0B23359B0}"/>
              </a:ext>
            </a:extLst>
          </p:cNvPr>
          <p:cNvSpPr txBox="1"/>
          <p:nvPr/>
        </p:nvSpPr>
        <p:spPr>
          <a:xfrm>
            <a:off x="3593123" y="2087529"/>
            <a:ext cx="1719775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F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ASHION.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F99C44D5-E8C9-4BA7-93EE-85BD73BB448C}"/>
              </a:ext>
            </a:extLst>
          </p:cNvPr>
          <p:cNvSpPr txBox="1"/>
          <p:nvPr/>
        </p:nvSpPr>
        <p:spPr>
          <a:xfrm>
            <a:off x="1211263" y="788660"/>
            <a:ext cx="21961475" cy="936000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ctr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C4F1360-EB8F-421D-8D7D-7D6BEEC18F46}"/>
              </a:ext>
            </a:extLst>
          </p:cNvPr>
          <p:cNvGrpSpPr/>
          <p:nvPr/>
        </p:nvGrpSpPr>
        <p:grpSpPr>
          <a:xfrm>
            <a:off x="3144359" y="5659086"/>
            <a:ext cx="18095279" cy="4667449"/>
            <a:chOff x="3856627" y="5311614"/>
            <a:chExt cx="18095279" cy="4667449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BB827DAC-7BEB-425A-950E-B538F9985000}"/>
                </a:ext>
              </a:extLst>
            </p:cNvPr>
            <p:cNvSpPr txBox="1"/>
            <p:nvPr/>
          </p:nvSpPr>
          <p:spPr>
            <a:xfrm>
              <a:off x="3856627" y="7978516"/>
              <a:ext cx="4758979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1 412 309 PLN</a:t>
              </a:r>
              <a:r>
                <a:rPr lang="pl-PL" sz="40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  <a:endParaRPr lang="pl-PL" sz="40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PRZYCHÓD</a:t>
              </a:r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​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5857D1E9-3268-4B92-82AF-919D99FBFD28}"/>
                </a:ext>
              </a:extLst>
            </p:cNvPr>
            <p:cNvSpPr txBox="1"/>
            <p:nvPr/>
          </p:nvSpPr>
          <p:spPr>
            <a:xfrm>
              <a:off x="10802826" y="7978515"/>
              <a:ext cx="4056018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</a:rPr>
                <a:t>10 751</a:t>
              </a:r>
              <a:endParaRPr lang="pl-PL" sz="4400">
                <a:solidFill>
                  <a:srgbClr val="10293F"/>
                </a:solidFill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</a:rPr>
                <a:t>LICZBA TRANSAKCJI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4581513F-BE41-4048-9B0B-14998174F111}"/>
                </a:ext>
              </a:extLst>
            </p:cNvPr>
            <p:cNvSpPr txBox="1"/>
            <p:nvPr/>
          </p:nvSpPr>
          <p:spPr>
            <a:xfrm>
              <a:off x="16899199" y="7978515"/>
              <a:ext cx="5052707" cy="200054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</a:rPr>
                <a:t>32,41%</a:t>
              </a:r>
              <a:endParaRPr lang="pl-PL" sz="4400">
                <a:solidFill>
                  <a:srgbClr val="10293F"/>
                </a:solidFill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</a:rPr>
                <a:t>ŚREDNI WSPÓŁCZYNNIK </a:t>
              </a:r>
              <a:br>
                <a:rPr lang="pl-PL" sz="4000">
                  <a:solidFill>
                    <a:srgbClr val="10293F"/>
                  </a:solidFill>
                </a:rPr>
              </a:br>
              <a:r>
                <a:rPr lang="pl-PL" sz="4000">
                  <a:solidFill>
                    <a:srgbClr val="10293F"/>
                  </a:solidFill>
                </a:rPr>
                <a:t>KONWERSJI E-COMMERCE</a:t>
              </a:r>
              <a:endParaRPr lang="pl-PL" b="1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8" name="Grafika 17" descr="Wykres liniowy z wypełnieniem pełnym">
              <a:extLst>
                <a:ext uri="{FF2B5EF4-FFF2-40B4-BE49-F238E27FC236}">
                  <a16:creationId xmlns:a16="http://schemas.microsoft.com/office/drawing/2014/main" id="{A314A931-FC1E-4B59-87E8-B0F67E7C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56117" y="5311614"/>
              <a:ext cx="2160000" cy="2160000"/>
            </a:xfrm>
            <a:prstGeom prst="rect">
              <a:avLst/>
            </a:prstGeom>
          </p:spPr>
        </p:pic>
        <p:pic>
          <p:nvPicPr>
            <p:cNvPr id="19" name="Grafika 18" descr="Koszyk na zakupy z wypełnieniem pełnym">
              <a:extLst>
                <a:ext uri="{FF2B5EF4-FFF2-40B4-BE49-F238E27FC236}">
                  <a16:creationId xmlns:a16="http://schemas.microsoft.com/office/drawing/2014/main" id="{80A1A7FF-A09A-4C16-AA86-8B7C0ED9F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50835" y="5311614"/>
              <a:ext cx="2160000" cy="2160000"/>
            </a:xfrm>
            <a:prstGeom prst="rect">
              <a:avLst/>
            </a:prstGeom>
          </p:spPr>
        </p:pic>
        <p:pic>
          <p:nvPicPr>
            <p:cNvPr id="20" name="Grafika 19" descr="Strzał w dziesiątkę z wypełnieniem pełnym">
              <a:extLst>
                <a:ext uri="{FF2B5EF4-FFF2-40B4-BE49-F238E27FC236}">
                  <a16:creationId xmlns:a16="http://schemas.microsoft.com/office/drawing/2014/main" id="{6E3D8BFD-C9CC-4666-8B24-11150FB5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345553" y="5311614"/>
              <a:ext cx="2160000" cy="2160000"/>
            </a:xfrm>
            <a:prstGeom prst="rect">
              <a:avLst/>
            </a:prstGeom>
          </p:spPr>
        </p:pic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3BA6B3-3EEC-4059-B0C7-712676F91F65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0512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EE670FF2-52DE-4496-B1E8-8077884ACEB6}"/>
              </a:ext>
            </a:extLst>
          </p:cNvPr>
          <p:cNvSpPr txBox="1"/>
          <p:nvPr/>
        </p:nvSpPr>
        <p:spPr>
          <a:xfrm>
            <a:off x="4121574" y="2085595"/>
            <a:ext cx="1614085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(180k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ELEKTRONIKI UŻYTKOWEJ</a:t>
            </a:r>
            <a:endParaRPr kumimoji="0" lang="pl-PL" sz="3200" b="1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cs typeface="Lato Ligh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9765C0C2-8185-4C7C-ADE4-7D247CB16AAA}"/>
              </a:ext>
            </a:extLst>
          </p:cNvPr>
          <p:cNvSpPr txBox="1"/>
          <p:nvPr/>
        </p:nvSpPr>
        <p:spPr>
          <a:xfrm>
            <a:off x="1211262" y="793750"/>
            <a:ext cx="21961475" cy="923336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ctr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95F4BBF-5D11-443C-AA8F-F9B809BCCEB3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738121B-1A5C-4F83-9F5E-6AD6BFCF5DF3}"/>
              </a:ext>
            </a:extLst>
          </p:cNvPr>
          <p:cNvSpPr txBox="1"/>
          <p:nvPr/>
        </p:nvSpPr>
        <p:spPr>
          <a:xfrm>
            <a:off x="15890240" y="11597611"/>
            <a:ext cx="72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10293F"/>
                </a:solidFill>
              </a:rPr>
              <a:t>* Znaczniki na wykresach w odstępach 2-tygodniowych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3A08A1F-D53E-4D7C-AED9-F58CE5E4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60" y="4868555"/>
            <a:ext cx="10296000" cy="482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59181ED-3192-4458-9B6B-013822BC6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1962" y="4868555"/>
            <a:ext cx="10275678" cy="563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4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25569B65-7F95-4E91-9B72-418A57B3E472}"/>
              </a:ext>
            </a:extLst>
          </p:cNvPr>
          <p:cNvSpPr txBox="1"/>
          <p:nvPr/>
        </p:nvSpPr>
        <p:spPr>
          <a:xfrm>
            <a:off x="4121574" y="2093173"/>
            <a:ext cx="1614085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(180k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ELEKTRONIKI UŻYTKOWEJ</a:t>
            </a:r>
            <a:endParaRPr kumimoji="0" lang="pl-PL" sz="3200" b="1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cs typeface="Lato Ligh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029C7FB2-C5D3-4203-A86B-84085718757A}"/>
              </a:ext>
            </a:extLst>
          </p:cNvPr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ctr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45112B8-AB6C-4FF9-B017-AD87F5597EA2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ADB8C10-52C5-4A2E-8327-B48E3E912654}"/>
              </a:ext>
            </a:extLst>
          </p:cNvPr>
          <p:cNvSpPr txBox="1"/>
          <p:nvPr/>
        </p:nvSpPr>
        <p:spPr>
          <a:xfrm>
            <a:off x="15890240" y="11597611"/>
            <a:ext cx="72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10293F"/>
                </a:solidFill>
              </a:rPr>
              <a:t>* Znaczniki na wykresach w odstępach 2-tygodniowych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DEDEE1-ED51-4A40-9E40-E344308D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72" y="4826618"/>
            <a:ext cx="11248941" cy="561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59D82C7-36AE-4EFE-A592-C0CCA3E2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6576" y="4826618"/>
            <a:ext cx="9526514" cy="561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1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F749484-4231-4472-99F5-9DD0B23359B0}"/>
              </a:ext>
            </a:extLst>
          </p:cNvPr>
          <p:cNvSpPr txBox="1"/>
          <p:nvPr/>
        </p:nvSpPr>
        <p:spPr>
          <a:xfrm>
            <a:off x="3593123" y="2087529"/>
            <a:ext cx="1719775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WEBSITE LAYER - CLICK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Skuteczność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formatów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na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stronie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internetowej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średniej wielkości sklepu e-commerce (180k UU/m-c)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branży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ELEKTRONIKI UŻYTKOWEJ</a:t>
            </a:r>
            <a:endParaRPr kumimoji="0" lang="pl-PL" sz="3200" b="1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cs typeface="Lato Ligh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cs typeface="Lato Light"/>
              </a:rPr>
              <a:t>Statystyki za okres 05.07.2021 - 23.01.2022</a:t>
            </a:r>
            <a:endParaRPr lang="pl-PL" sz="3200">
              <a:solidFill>
                <a:srgbClr val="10293F"/>
              </a:solidFill>
              <a:ea typeface="+mn-lt"/>
              <a:cs typeface="+mn-lt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30D166BA-4B19-4BD0-B396-898B806466CF}"/>
              </a:ext>
            </a:extLst>
          </p:cNvPr>
          <p:cNvSpPr txBox="1"/>
          <p:nvPr/>
        </p:nvSpPr>
        <p:spPr>
          <a:xfrm>
            <a:off x="1211263" y="797621"/>
            <a:ext cx="21961475" cy="923336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ctr" anchorCtr="1" compatLnSpc="1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5400" b="1" i="0" u="none" strike="noStrike" kern="0" cap="none" spc="0" baseline="0">
                <a:solidFill>
                  <a:schemeClr val="bg1"/>
                </a:solidFill>
                <a:uFillTx/>
                <a:latin typeface="+mj-lt"/>
              </a:defRPr>
            </a:lvl1pPr>
          </a:lstStyle>
          <a:p>
            <a:r>
              <a:rPr lang="pl-PL"/>
              <a:t>SKUTECZNOŚĆ PUSHAD</a:t>
            </a:r>
            <a:endParaRPr lang="id-ID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AB93A86E-B59F-4AF1-8446-DE34845CEE3F}"/>
              </a:ext>
            </a:extLst>
          </p:cNvPr>
          <p:cNvGrpSpPr/>
          <p:nvPr/>
        </p:nvGrpSpPr>
        <p:grpSpPr>
          <a:xfrm>
            <a:off x="3144359" y="5647875"/>
            <a:ext cx="18316049" cy="5283002"/>
            <a:chOff x="3856627" y="5311614"/>
            <a:chExt cx="18316049" cy="5283002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F995991A-45A7-47ED-B88B-CBFD28835B33}"/>
                </a:ext>
              </a:extLst>
            </p:cNvPr>
            <p:cNvSpPr txBox="1"/>
            <p:nvPr/>
          </p:nvSpPr>
          <p:spPr>
            <a:xfrm>
              <a:off x="3856627" y="7978516"/>
              <a:ext cx="4758979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1 887 186 PLN </a:t>
              </a:r>
              <a:endParaRPr lang="pl-PL" sz="44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PRZYCHÓD</a:t>
              </a:r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​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4D6EDAC2-48BA-4814-B077-384C74CC4EF2}"/>
                </a:ext>
              </a:extLst>
            </p:cNvPr>
            <p:cNvSpPr txBox="1"/>
            <p:nvPr/>
          </p:nvSpPr>
          <p:spPr>
            <a:xfrm>
              <a:off x="10802826" y="7978515"/>
              <a:ext cx="4056018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</a:rPr>
                <a:t>6281</a:t>
              </a:r>
              <a:endParaRPr lang="pl-PL" sz="4400">
                <a:solidFill>
                  <a:srgbClr val="10293F"/>
                </a:solidFill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</a:rPr>
                <a:t>LICZBA TRANSAKCJI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DBF69330-505D-4D86-8D98-4F373CEB7D75}"/>
                </a:ext>
              </a:extLst>
            </p:cNvPr>
            <p:cNvSpPr txBox="1"/>
            <p:nvPr/>
          </p:nvSpPr>
          <p:spPr>
            <a:xfrm>
              <a:off x="16899199" y="7978515"/>
              <a:ext cx="5273477" cy="261610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4400" b="1">
                  <a:solidFill>
                    <a:srgbClr val="10293F"/>
                  </a:solidFill>
                </a:rPr>
                <a:t>34,58%</a:t>
              </a:r>
              <a:endParaRPr lang="pl-PL" sz="4400">
                <a:solidFill>
                  <a:srgbClr val="10293F"/>
                </a:solidFill>
              </a:endParaRPr>
            </a:p>
            <a:p>
              <a:pPr algn="ctr"/>
              <a:r>
                <a:rPr lang="pl-PL" sz="4000">
                  <a:solidFill>
                    <a:srgbClr val="10293F"/>
                  </a:solidFill>
                </a:rPr>
                <a:t>ŚREDNI WSPÓŁCZYNNIK </a:t>
              </a:r>
              <a:br>
                <a:rPr lang="pl-PL" sz="4000">
                  <a:solidFill>
                    <a:srgbClr val="10293F"/>
                  </a:solidFill>
                </a:rPr>
              </a:br>
              <a:r>
                <a:rPr lang="pl-PL" sz="4000">
                  <a:solidFill>
                    <a:srgbClr val="10293F"/>
                  </a:solidFill>
                </a:rPr>
                <a:t>KONWERSJI </a:t>
              </a:r>
            </a:p>
            <a:p>
              <a:pPr algn="ctr"/>
              <a:r>
                <a:rPr lang="pl-PL" sz="4000">
                  <a:solidFill>
                    <a:srgbClr val="10293F"/>
                  </a:solidFill>
                </a:rPr>
                <a:t>E-COMMERCE</a:t>
              </a:r>
              <a:endParaRPr lang="pl-PL" b="1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8" name="Grafika 17" descr="Wykres liniowy z wypełnieniem pełnym">
              <a:extLst>
                <a:ext uri="{FF2B5EF4-FFF2-40B4-BE49-F238E27FC236}">
                  <a16:creationId xmlns:a16="http://schemas.microsoft.com/office/drawing/2014/main" id="{A77ACD54-8D91-4335-B57A-011556AA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56117" y="5311614"/>
              <a:ext cx="2160000" cy="2160000"/>
            </a:xfrm>
            <a:prstGeom prst="rect">
              <a:avLst/>
            </a:prstGeom>
          </p:spPr>
        </p:pic>
        <p:pic>
          <p:nvPicPr>
            <p:cNvPr id="19" name="Grafika 18" descr="Koszyk na zakupy z wypełnieniem pełnym">
              <a:extLst>
                <a:ext uri="{FF2B5EF4-FFF2-40B4-BE49-F238E27FC236}">
                  <a16:creationId xmlns:a16="http://schemas.microsoft.com/office/drawing/2014/main" id="{51973044-A95C-4B4C-9FCC-7C4DBDC5E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50835" y="5311614"/>
              <a:ext cx="2160000" cy="2160000"/>
            </a:xfrm>
            <a:prstGeom prst="rect">
              <a:avLst/>
            </a:prstGeom>
          </p:spPr>
        </p:pic>
        <p:pic>
          <p:nvPicPr>
            <p:cNvPr id="20" name="Grafika 19" descr="Strzał w dziesiątkę z wypełnieniem pełnym">
              <a:extLst>
                <a:ext uri="{FF2B5EF4-FFF2-40B4-BE49-F238E27FC236}">
                  <a16:creationId xmlns:a16="http://schemas.microsoft.com/office/drawing/2014/main" id="{1D976727-FFF9-4855-8AA7-2D5A2279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345553" y="5311614"/>
              <a:ext cx="2160000" cy="2160000"/>
            </a:xfrm>
            <a:prstGeom prst="rect">
              <a:avLst/>
            </a:prstGeom>
          </p:spPr>
        </p:pic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EE6578B-92C1-4D88-B8F3-93F9D7ABE9D6}"/>
              </a:ext>
            </a:extLst>
          </p:cNvPr>
          <p:cNvSpPr txBox="1"/>
          <p:nvPr/>
        </p:nvSpPr>
        <p:spPr>
          <a:xfrm>
            <a:off x="-1" y="785774"/>
            <a:ext cx="3516923" cy="936000"/>
          </a:xfrm>
          <a:prstGeom prst="rect">
            <a:avLst/>
          </a:prstGeom>
          <a:solidFill>
            <a:srgbClr val="E42B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0133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4968315" y="5981266"/>
            <a:ext cx="787339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defRPr/>
            </a:pPr>
            <a:r>
              <a:rPr lang="pl-PL">
                <a:solidFill>
                  <a:srgbClr val="10293F"/>
                </a:solidFill>
                <a:latin typeface="+mn-lt"/>
              </a:rPr>
              <a:t>Prosta implementacja - kod integracyjny „wklejany” do sekcji </a:t>
            </a:r>
            <a:r>
              <a:rPr lang="pl-PL" err="1">
                <a:solidFill>
                  <a:srgbClr val="10293F"/>
                </a:solidFill>
                <a:latin typeface="+mn-lt"/>
              </a:rPr>
              <a:t>head</a:t>
            </a:r>
            <a:r>
              <a:rPr lang="pl-PL">
                <a:solidFill>
                  <a:srgbClr val="10293F"/>
                </a:solidFill>
                <a:latin typeface="+mn-lt"/>
              </a:rPr>
              <a:t> strony internetowej </a:t>
            </a:r>
            <a:br>
              <a:rPr lang="pl-PL">
                <a:solidFill>
                  <a:srgbClr val="10293F"/>
                </a:solidFill>
                <a:latin typeface="+mn-lt"/>
              </a:rPr>
            </a:br>
            <a:r>
              <a:rPr lang="pl-PL">
                <a:solidFill>
                  <a:srgbClr val="10293F"/>
                </a:solidFill>
                <a:latin typeface="+mn-lt"/>
              </a:rPr>
              <a:t>lub przez system GTM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FC1BDFB7-FC53-48B1-9FEE-4BF2A8C06CB5}"/>
              </a:ext>
            </a:extLst>
          </p:cNvPr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cs typeface="Lato Regular"/>
              </a:defRPr>
            </a:lvl1pPr>
          </a:lstStyle>
          <a:p>
            <a:r>
              <a:rPr lang="pl-PL" sz="5400">
                <a:latin typeface="+mj-lt"/>
              </a:rPr>
              <a:t>PROSTE WDROŻENIE SYSTEMU PUSHAD</a:t>
            </a:r>
            <a:endParaRPr lang="id-ID" sz="5400">
              <a:latin typeface="+mj-lt"/>
            </a:endParaRPr>
          </a:p>
        </p:txBody>
      </p:sp>
      <p:pic>
        <p:nvPicPr>
          <p:cNvPr id="3" name="Obraz 2" descr="Obraz zawierający tekst, wewnątrz, sprzęt elektroniczny, zrzut ekranu&#10;&#10;Opis wygenerowany automatycznie">
            <a:extLst>
              <a:ext uri="{FF2B5EF4-FFF2-40B4-BE49-F238E27FC236}">
                <a16:creationId xmlns:a16="http://schemas.microsoft.com/office/drawing/2014/main" id="{69F6B136-6B4B-4757-8EAF-2766840DC9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9" y="2632617"/>
            <a:ext cx="12959826" cy="826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134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D81C2B58-967F-4AED-852A-35439A58E821}"/>
              </a:ext>
            </a:extLst>
          </p:cNvPr>
          <p:cNvSpPr/>
          <p:nvPr/>
        </p:nvSpPr>
        <p:spPr>
          <a:xfrm>
            <a:off x="2876955" y="3332516"/>
            <a:ext cx="7658180" cy="749600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400000" algn="ctr" rotWithShape="0">
              <a:schemeClr val="tx1"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>
                <a:solidFill>
                  <a:srgbClr val="10293F"/>
                </a:solidFill>
              </a:rPr>
              <a:t>WSZYSCY UŻYTKOWNICY</a:t>
            </a:r>
          </a:p>
          <a:p>
            <a:pPr algn="ctr"/>
            <a:r>
              <a:rPr lang="pl-PL" sz="3600" b="1">
                <a:solidFill>
                  <a:srgbClr val="10293F"/>
                </a:solidFill>
              </a:rPr>
              <a:t>SERWISU</a:t>
            </a:r>
          </a:p>
          <a:p>
            <a:pPr algn="ctr"/>
            <a:endParaRPr lang="pl-PL" sz="2400" b="1">
              <a:solidFill>
                <a:srgbClr val="10293F"/>
              </a:solidFill>
            </a:endParaRPr>
          </a:p>
          <a:p>
            <a:pPr algn="ctr"/>
            <a:endParaRPr lang="pl-PL" sz="2400" b="1">
              <a:solidFill>
                <a:srgbClr val="10293F"/>
              </a:solidFill>
            </a:endParaRPr>
          </a:p>
          <a:p>
            <a:pPr algn="ctr"/>
            <a:endParaRPr lang="pl-PL" sz="2400" b="1">
              <a:solidFill>
                <a:srgbClr val="10293F"/>
              </a:solidFill>
            </a:endParaRPr>
          </a:p>
          <a:p>
            <a:pPr algn="ctr"/>
            <a:endParaRPr lang="pl-PL" sz="2400" b="1">
              <a:solidFill>
                <a:srgbClr val="10293F"/>
              </a:solidFill>
            </a:endParaRPr>
          </a:p>
          <a:p>
            <a:pPr algn="ctr"/>
            <a:endParaRPr lang="pl-PL" sz="2400" b="1">
              <a:solidFill>
                <a:srgbClr val="10293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1262" y="793750"/>
            <a:ext cx="21961475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MONITOROWANIE ORAZ SEGMENTACJA WSZYSTKICH UŻYTKOWNIKÓW WITRYNY ​- RÓWNIEŻ TYCH NIEZAPISANYCH DO POWIADOMIEŃ WEB PUSH​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2706943" y="5038210"/>
            <a:ext cx="10465794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System </a:t>
            </a:r>
            <a:r>
              <a:rPr lang="pl-PL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PushAd Marketing Automation </a:t>
            </a:r>
            <a:br>
              <a:rPr lang="pl-PL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umożliwia także monitorowanie oraz segmentację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wszystkich użytkowników witryny, włącznie z użytkownikami, którzy nie zapisali się do powiadomień web push.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Komunikacja z użytkownikami niezapisanymi do powiadomień odbywa się za pomocą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website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layerów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i działań onsite.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C7771D2A-96E8-426C-8C93-7B4C1E0E840B}"/>
              </a:ext>
            </a:extLst>
          </p:cNvPr>
          <p:cNvSpPr/>
          <p:nvPr/>
        </p:nvSpPr>
        <p:spPr>
          <a:xfrm>
            <a:off x="5379016" y="7004320"/>
            <a:ext cx="3860623" cy="3546577"/>
          </a:xfrm>
          <a:prstGeom prst="ellipse">
            <a:avLst/>
          </a:prstGeom>
          <a:solidFill>
            <a:srgbClr val="30CFD0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400000" algn="ctr" rotWithShape="0">
              <a:schemeClr val="tx1"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>
                <a:solidFill>
                  <a:srgbClr val="10293F"/>
                </a:solidFill>
              </a:rPr>
              <a:t>ROZPOZNANI UŻYTKOWNICY</a:t>
            </a:r>
          </a:p>
        </p:txBody>
      </p:sp>
    </p:spTree>
    <p:extLst>
      <p:ext uri="{BB962C8B-B14F-4D97-AF65-F5344CB8AC3E}">
        <p14:creationId xmlns:p14="http://schemas.microsoft.com/office/powerpoint/2010/main" val="39096113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PRZYKŁADY REALIZACJI SCENARIUSZY AUTOMATYZACYJNYCH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4985071" y="3154329"/>
            <a:ext cx="8187667" cy="790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Scenariusze automatyzacyjne bazują na ustalonych scenariuszach, wielopoziomowej segmentacji subskrybentów i integracji z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product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feed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– przykładowe scenariusze poniżej.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Scenariusze automatyzacyjne są wdrażane </a:t>
            </a:r>
            <a:b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 ramach przysługujących godzin programistycznych.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Scenariusz automatyzacyjny 1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Użytkownik oglądał produkt A + produkt A w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product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feed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zmienił cenę na niższą 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sym typeface="Wingdings" panose="05000000000000000000" pitchFamily="2" charset="2"/>
              </a:rPr>
              <a:t>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wyślij powiadomienie: 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„Oglądany przez Ciebie produkt jest teraz w niższej cenie!” – przykład widoczny obok przedstawia powiadomienie web push jako scenariusz automatyzacyjny „PRICE ALERT” </a:t>
            </a:r>
          </a:p>
        </p:txBody>
      </p:sp>
      <p:pic>
        <p:nvPicPr>
          <p:cNvPr id="3" name="Obraz 2" descr="Obraz zawierający tekst, zdjęcie, różny&#10;&#10;Opis wygenerowany automatycznie">
            <a:extLst>
              <a:ext uri="{FF2B5EF4-FFF2-40B4-BE49-F238E27FC236}">
                <a16:creationId xmlns:a16="http://schemas.microsoft.com/office/drawing/2014/main" id="{C81A4F28-524C-4136-B7B9-5D15A0647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/>
          <a:stretch/>
        </p:blipFill>
        <p:spPr>
          <a:xfrm>
            <a:off x="1211263" y="3082700"/>
            <a:ext cx="12440558" cy="755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7958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PRZYKŁADY REALIZACJI SCENARIUSZY AUTOMATYZACYJNYCH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4956733" y="3571806"/>
            <a:ext cx="8187667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Scenariusz automatyzacyjny 2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Użytkownik kupił, następnie był na stronie 3 razy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 ciągu kolejnych 14 dni + nie dotarł do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thank-you-page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sym typeface="Wingdings" panose="05000000000000000000" pitchFamily="2" charset="2"/>
              </a:rPr>
              <a:t> 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wyślij powiadomienie: „Oferta VIP!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Odbierz swoje 20% rabatu na kolejne zakupy!”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Scenariusz automatyzacyjny 3:</a:t>
            </a:r>
            <a:br>
              <a:rPr lang="pl-PL" sz="3200" b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Użytkownik był na witrynie i dodał produkty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do koszyka + nie dotarł do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thank-you-page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sym typeface="Wingdings" panose="05000000000000000000" pitchFamily="2" charset="2"/>
              </a:rPr>
              <a:t>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sym typeface="Wingdings" panose="05000000000000000000" pitchFamily="2" charset="2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wyślij powiadomienie: „Nie zastanawiaj się dłużej,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dokończ zakupy już teraz!”.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Przykład widoczny obok przedstawia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website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layer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jako scenariusz automatyzacyjny „ODZYSKIWANIE PORZUCONYCH KOSZYKÓW”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90A6B96-2AA6-477B-B92A-5F6205E73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" r="929" b="4227"/>
          <a:stretch/>
        </p:blipFill>
        <p:spPr>
          <a:xfrm>
            <a:off x="1211263" y="3431660"/>
            <a:ext cx="13016801" cy="726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56590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7EB58EB1-FD48-482F-895F-99F01994E0E7}"/>
              </a:ext>
            </a:extLst>
          </p:cNvPr>
          <p:cNvSpPr/>
          <p:nvPr/>
        </p:nvSpPr>
        <p:spPr>
          <a:xfrm>
            <a:off x="1848678" y="4398264"/>
            <a:ext cx="21324060" cy="4919472"/>
          </a:xfrm>
          <a:prstGeom prst="homePlate">
            <a:avLst/>
          </a:prstGeom>
          <a:solidFill>
            <a:srgbClr val="10293F"/>
          </a:solidFill>
          <a:ln>
            <a:solidFill>
              <a:srgbClr val="102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extBox 44"/>
          <p:cNvSpPr txBox="1"/>
          <p:nvPr/>
        </p:nvSpPr>
        <p:spPr>
          <a:xfrm>
            <a:off x="1848678" y="5426836"/>
            <a:ext cx="19944290" cy="2862328"/>
          </a:xfrm>
          <a:prstGeom prst="rect">
            <a:avLst/>
          </a:prstGeom>
          <a:noFill/>
          <a:ln>
            <a:noFill/>
          </a:ln>
        </p:spPr>
        <p:txBody>
          <a:bodyPr wrap="square" lIns="91445" tIns="45723" rIns="91445" bIns="45723" rtlCol="0" anchor="t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pl-PL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Lato Regular"/>
              </a:rPr>
              <a:t>WYKORZYSTANIE SYSTEMU </a:t>
            </a:r>
            <a:br>
              <a:rPr kumimoji="0" lang="pl-PL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Lato Regular"/>
              </a:rPr>
            </a:br>
            <a:r>
              <a:rPr kumimoji="0" lang="pl-PL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Lato Regular"/>
              </a:rPr>
              <a:t>MARKETING AUTOMATION PUSHAD</a:t>
            </a:r>
            <a:r>
              <a:rPr lang="pl-PL" sz="6000" b="1">
                <a:solidFill>
                  <a:schemeClr val="bg1"/>
                </a:solidFill>
                <a:latin typeface="+mj-lt"/>
                <a:cs typeface="Lato Regular"/>
              </a:rPr>
              <a:t> </a:t>
            </a:r>
            <a:br>
              <a:rPr lang="pl-PL" sz="6000" b="1">
                <a:solidFill>
                  <a:schemeClr val="bg1"/>
                </a:solidFill>
                <a:latin typeface="+mj-lt"/>
                <a:cs typeface="Lato Regular"/>
              </a:rPr>
            </a:br>
            <a:r>
              <a:rPr kumimoji="0" lang="pl-PL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Lato Regular"/>
              </a:rPr>
              <a:t>W CELU PODNIESIENIA SPRZEDAŻY ONLINE</a:t>
            </a:r>
          </a:p>
        </p:txBody>
      </p:sp>
    </p:spTree>
    <p:extLst>
      <p:ext uri="{BB962C8B-B14F-4D97-AF65-F5344CB8AC3E}">
        <p14:creationId xmlns:p14="http://schemas.microsoft.com/office/powerpoint/2010/main" val="100869922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3750"/>
            <a:ext cx="21961475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PRZYKŁAD RAMKI REKOMENDACYJNEJ </a:t>
            </a:r>
            <a:br>
              <a:rPr lang="pl-PL"/>
            </a:br>
            <a:r>
              <a:rPr lang="pl-PL"/>
              <a:t>WYŚWIETLANEJ W POSTACI WEBSITE LAYERA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4326656" y="6107225"/>
            <a:ext cx="842361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Podczas przeglądania produktów przez użytkownika, w oparciu o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feed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produktowy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oraz o segmentację i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scoring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klienta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wyświetlamy spersonalizowane rekomendowane dla niego produkty.​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58C98DC-7516-430F-89C6-B1427A474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6"/>
          <a:stretch/>
        </p:blipFill>
        <p:spPr>
          <a:xfrm>
            <a:off x="1211263" y="3754384"/>
            <a:ext cx="12365585" cy="756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69688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3750"/>
            <a:ext cx="21961475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PRZYKŁAD RAMKI REKOMENDACYJNEJ</a:t>
            </a:r>
          </a:p>
          <a:p>
            <a:r>
              <a:rPr lang="pl-PL"/>
              <a:t>WYŚWIETLANEJ POPRZEZ KOD OSADZONY NA STRONIE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3561458" y="6357460"/>
            <a:ext cx="924977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Podczas przeglądania produktów przez użytkownika,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 oparciu o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feed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produktowy oraz o segmentację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scoring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klienta wyświetlamy spersonalizowane rekomendowane dla niego produkty.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A118603-CA2C-4538-9F86-B34D7A2DA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2" r="-1" b="3307"/>
          <a:stretch/>
        </p:blipFill>
        <p:spPr>
          <a:xfrm>
            <a:off x="1211263" y="3261553"/>
            <a:ext cx="11204448" cy="85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45427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2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FORMAT POP-UP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7492870" y="8850643"/>
            <a:ext cx="58707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Inne przykłady wykorzystania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 komunikacji real 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time</a:t>
            </a: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narządzi i formatów pop-</a:t>
            </a:r>
            <a:r>
              <a:rPr lang="pl-PL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up</a:t>
            </a:r>
            <a:endParaRPr lang="pl-PL">
              <a:solidFill>
                <a:srgbClr val="10293F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Obraz 2" descr="Obraz zawierający owoce, wiele, żywność&#10;&#10;Opis wygenerowany automatycznie">
            <a:extLst>
              <a:ext uri="{FF2B5EF4-FFF2-40B4-BE49-F238E27FC236}">
                <a16:creationId xmlns:a16="http://schemas.microsoft.com/office/drawing/2014/main" id="{CC493730-1902-40E0-81B7-9DD608689F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62" y="2528921"/>
            <a:ext cx="9288000" cy="456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Obraz zawierający wiele, pęk, ciężarówka, sklep&#10;&#10;Opis wygenerowany automatycznie">
            <a:extLst>
              <a:ext uri="{FF2B5EF4-FFF2-40B4-BE49-F238E27FC236}">
                <a16:creationId xmlns:a16="http://schemas.microsoft.com/office/drawing/2014/main" id="{C10E0D3C-BAC9-49BE-993B-9D1A3D3328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737" y="2528922"/>
            <a:ext cx="9288000" cy="456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wiele, owoce, znak, sklep&#10;&#10;Opis wygenerowany automatycznie">
            <a:extLst>
              <a:ext uri="{FF2B5EF4-FFF2-40B4-BE49-F238E27FC236}">
                <a16:creationId xmlns:a16="http://schemas.microsoft.com/office/drawing/2014/main" id="{D946B58F-B823-43AB-B507-1D9B18103B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99" y="7446030"/>
            <a:ext cx="9288000" cy="456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20609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1013"/>
            <a:ext cx="21982845" cy="928800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PUSHAD – PAKIET ENTERPRISE PRESTIGE 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3352866" y="3223686"/>
            <a:ext cx="9819872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Integracja z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product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 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feed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 	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Pakiet godzin programistycznych wliczonych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w opłatę stałą i zmienną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Automatyzacja na bazie dedykowanych scenariuszy/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triggerów</a:t>
            </a:r>
            <a:endParaRPr lang="pl-PL" sz="3200">
              <a:solidFill>
                <a:srgbClr val="10293F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Nadawanie poziomów dostępu	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Testy A/B notyfikacji	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Harmonogram wysyłek reklamowych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Scoring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użytkowników	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Kompleksowy konsulting – wsparcie techniczne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 merytoryczne na każdym etapie współpracy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Bezpłatny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upgrade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kolejnych wersji systemu</a:t>
            </a:r>
            <a:r>
              <a:rPr lang="pl-PL" sz="24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		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3E20063F-9D36-4845-8849-FDC130FE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2" y="3223686"/>
            <a:ext cx="11537502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Dedykowane wdrożenie systemu Marketing Automation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Zaawansowane segmentowanie na podstawie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customowych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parametrów bazujących m.in. na cookie lub data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layer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Bannery subskrypcji w domenie i kreacji Klienta 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Moduł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AdPop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– działania sprzedażowe onsite	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Moduł wsparcia rzadko odwiedzanych kategorii strony			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Automatyczne znajdowanie i dodawanie nowych podstron do segmentacji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Dedykowany zestaw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triggerów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m.in: przywracanie porzuconych koszyków,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price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alert 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Analityka bazy użytkowników, ruchu i segmentacji użytkowników</a:t>
            </a:r>
          </a:p>
          <a:p>
            <a:pPr marL="457200" indent="-457200" defTabSz="1219140" eaLnBrk="1" hangingPunct="1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defRPr/>
            </a:pPr>
            <a:r>
              <a:rPr lang="pl-PL" sz="3200" err="1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Targetowanie</a:t>
            </a:r>
            <a:r>
              <a:rPr lang="pl-PL" sz="3200">
                <a:solidFill>
                  <a:srgbClr val="10293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 na bazie meta-segmentów 	</a:t>
            </a:r>
          </a:p>
        </p:txBody>
      </p:sp>
    </p:spTree>
    <p:extLst>
      <p:ext uri="{BB962C8B-B14F-4D97-AF65-F5344CB8AC3E}">
        <p14:creationId xmlns:p14="http://schemas.microsoft.com/office/powerpoint/2010/main" val="371039571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7EB58EB1-FD48-482F-895F-99F01994E0E7}"/>
              </a:ext>
            </a:extLst>
          </p:cNvPr>
          <p:cNvSpPr/>
          <p:nvPr/>
        </p:nvSpPr>
        <p:spPr>
          <a:xfrm>
            <a:off x="1848678" y="4398264"/>
            <a:ext cx="21324060" cy="4919472"/>
          </a:xfrm>
          <a:prstGeom prst="homePlate">
            <a:avLst/>
          </a:prstGeom>
          <a:solidFill>
            <a:srgbClr val="10293F"/>
          </a:solidFill>
          <a:ln>
            <a:solidFill>
              <a:srgbClr val="102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extBox 44"/>
          <p:cNvSpPr txBox="1"/>
          <p:nvPr/>
        </p:nvSpPr>
        <p:spPr>
          <a:xfrm>
            <a:off x="1848678" y="5734612"/>
            <a:ext cx="19944290" cy="2246775"/>
          </a:xfrm>
          <a:prstGeom prst="rect">
            <a:avLst/>
          </a:prstGeom>
          <a:noFill/>
          <a:ln>
            <a:noFill/>
          </a:ln>
        </p:spPr>
        <p:txBody>
          <a:bodyPr wrap="square" lIns="91445" tIns="45723" rIns="91445" bIns="45723" rtlCol="0" anchor="t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6000">
                <a:solidFill>
                  <a:schemeClr val="bg1"/>
                </a:solidFill>
              </a:rPr>
              <a:t>POZYSKANIE NOWEGO RUCHU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6000">
                <a:solidFill>
                  <a:schemeClr val="bg1"/>
                </a:solidFill>
              </a:rPr>
              <a:t>SIEĆ REKLAMOWA FREEMIUM</a:t>
            </a:r>
            <a:endParaRPr lang="id-ID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515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wewnątrz, osoba, siedzi, używanie&#10;&#10;Opis wygenerowany automatycznie">
            <a:extLst>
              <a:ext uri="{FF2B5EF4-FFF2-40B4-BE49-F238E27FC236}">
                <a16:creationId xmlns:a16="http://schemas.microsoft.com/office/drawing/2014/main" id="{9F28080D-9BF1-45A0-BB77-6A5FF5565F8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t="6093" r="3402" b="9647"/>
          <a:stretch/>
        </p:blipFill>
        <p:spPr>
          <a:xfrm>
            <a:off x="15759113" y="3846513"/>
            <a:ext cx="8624887" cy="72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596D719-778F-4D38-B28B-8D4DB3F91C4C}"/>
              </a:ext>
            </a:extLst>
          </p:cNvPr>
          <p:cNvSpPr txBox="1"/>
          <p:nvPr/>
        </p:nvSpPr>
        <p:spPr>
          <a:xfrm>
            <a:off x="1211262" y="3457866"/>
            <a:ext cx="13335806" cy="80329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WYZWANIA REKLAMODAWCY: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marR="0" lvl="0" indent="-457200" algn="l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brak możliwości dotarcia z reklamowym przekazem w czasie rzeczywistym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do nowych użytkowników zarówno na desktop jak i mobile</a:t>
            </a:r>
            <a:endParaRPr lang="pl-PL" sz="3200">
              <a:solidFill>
                <a:srgbClr val="10293F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marR="0" lvl="0" indent="-457200" algn="l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brak efektywnych narzędzi angażujących i utrzymujących atencję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nowych użytkowników strony </a:t>
            </a:r>
          </a:p>
          <a:p>
            <a:pPr marL="457200" marR="0" lvl="0" indent="-457200" algn="l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brak innowacyjnych kanałów dotarcia z reklamą produktów lub usług,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które będą odporne na „ślepotę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banerową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” i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Adblocki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a jednocześnie zapewnią wysoką skuteczność konwersji target grupy </a:t>
            </a:r>
          </a:p>
          <a:p>
            <a:pPr marL="457200" marR="0" lvl="0" indent="-457200" algn="l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brak możliwości wysyłania automatycznie – o dowolnej porze dnia,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szybko i z wysokim wskaźnikiem OR komunikacji do nowych użytkowników,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celem przedstawienia dedykowanych ofert       </a:t>
            </a:r>
          </a:p>
          <a:p>
            <a:pPr marL="457200" marR="0" lvl="0" indent="-457200" algn="l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niezadowalająca jakość pozyskanego ruchu - niski CTR,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krótki czas wizyty, wysoki BR</a:t>
            </a:r>
            <a:endParaRPr kumimoji="0" lang="pl-PL" sz="3200" b="1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TextBox 105">
            <a:extLst>
              <a:ext uri="{FF2B5EF4-FFF2-40B4-BE49-F238E27FC236}">
                <a16:creationId xmlns:a16="http://schemas.microsoft.com/office/drawing/2014/main" id="{1E6F13F7-7388-4667-9FC5-F042A86EA59D}"/>
              </a:ext>
            </a:extLst>
          </p:cNvPr>
          <p:cNvSpPr txBox="1"/>
          <p:nvPr/>
        </p:nvSpPr>
        <p:spPr>
          <a:xfrm>
            <a:off x="1211262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SIEĆ REKLAMOWA FREEMIUM</a:t>
            </a:r>
            <a:endParaRPr lang="id-ID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3D40AE4-B046-4204-954B-0E2047BF47EC}"/>
              </a:ext>
            </a:extLst>
          </p:cNvPr>
          <p:cNvSpPr txBox="1"/>
          <p:nvPr/>
        </p:nvSpPr>
        <p:spPr>
          <a:xfrm>
            <a:off x="6094343" y="2062606"/>
            <a:ext cx="12195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all" spc="0" normalizeH="0" baseline="0" noProof="0">
                <a:ln>
                  <a:noFill/>
                </a:ln>
                <a:solidFill>
                  <a:srgbClr val="10293F"/>
                </a:solidFill>
                <a:uLnTx/>
                <a:uFillTx/>
                <a:ea typeface="+mn-ea"/>
                <a:cs typeface="Arial" panose="020B0604020202020204" pitchFamily="34" charset="0"/>
              </a:rPr>
              <a:t>NOTYFIKACJE WEB PUSH – POZYSKANIE NOWEGO RUCHU </a:t>
            </a:r>
          </a:p>
        </p:txBody>
      </p:sp>
    </p:spTree>
    <p:extLst>
      <p:ext uri="{BB962C8B-B14F-4D97-AF65-F5344CB8AC3E}">
        <p14:creationId xmlns:p14="http://schemas.microsoft.com/office/powerpoint/2010/main" val="395469127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596D719-778F-4D38-B28B-8D4DB3F91C4C}"/>
              </a:ext>
            </a:extLst>
          </p:cNvPr>
          <p:cNvSpPr txBox="1"/>
          <p:nvPr/>
        </p:nvSpPr>
        <p:spPr>
          <a:xfrm>
            <a:off x="1192599" y="3401883"/>
            <a:ext cx="8623205" cy="71404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l-PL" sz="3200" b="1">
                <a:solidFill>
                  <a:srgbClr val="10293F"/>
                </a:solidFill>
                <a:latin typeface="+mj-lt"/>
                <a:cs typeface="Lato Light"/>
              </a:rPr>
              <a:t>Jakość danych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+mn-ea"/>
                <a:cs typeface="Lato Light"/>
              </a:rPr>
              <a:t>: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24000" indent="-324000" algn="just">
              <a:buFont typeface="Arial" panose="020B0604020202020204" pitchFamily="34" charset="0"/>
              <a:buChar char="•"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największa w Polsce baza i platforma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Data Management Platform 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zawierająca wyłącznie dane o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subskrybentach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 ponad 200 serwisów </a:t>
            </a:r>
            <a:r>
              <a:rPr lang="pl-PL" sz="320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kontentowych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. </a:t>
            </a:r>
          </a:p>
          <a:p>
            <a:pPr algn="just"/>
            <a:endParaRPr lang="pl-PL" sz="3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Antonio Light" charset="0"/>
              <a:cs typeface="Antonio Ligh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silosy gromadzą i aktualizują dane o subskrybentach w oparciu o ich:</a:t>
            </a:r>
          </a:p>
          <a:p>
            <a:pPr marL="1177200" indent="-457200" algn="just">
              <a:buFont typeface="Wingdings" panose="05000000000000000000" pitchFamily="2" charset="2"/>
              <a:buChar char="ü"/>
            </a:pP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Intencje Zakupowe, </a:t>
            </a:r>
          </a:p>
          <a:p>
            <a:pPr marL="1177200" indent="-457200" algn="just">
              <a:buFont typeface="Wingdings" panose="05000000000000000000" pitchFamily="2" charset="2"/>
              <a:buChar char="ü"/>
            </a:pP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Przywiązanie do marki, </a:t>
            </a:r>
          </a:p>
          <a:p>
            <a:pPr marL="1177200" indent="-457200" algn="just">
              <a:buFont typeface="Wingdings" panose="05000000000000000000" pitchFamily="2" charset="2"/>
              <a:buChar char="ü"/>
            </a:pP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Zainteresowania </a:t>
            </a:r>
          </a:p>
          <a:p>
            <a:pPr marL="720000" algn="just"/>
            <a:endParaRPr lang="pl-PL" sz="3200" b="1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Antonio Light" charset="0"/>
              <a:cs typeface="Antonio Ligh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baza zawiera ponad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3,5 mln subskrybentów 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– skategoryzowanych w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Antonio Light" charset="0"/>
                <a:cs typeface="Antonio Light" charset="0"/>
              </a:rPr>
              <a:t>1358 profilach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ea typeface="Antonio Light" charset="0"/>
              <a:cs typeface="Antonio Light" charset="0"/>
            </a:endParaRPr>
          </a:p>
        </p:txBody>
      </p:sp>
      <p:sp>
        <p:nvSpPr>
          <p:cNvPr id="8" name="TextBox 105">
            <a:extLst>
              <a:ext uri="{FF2B5EF4-FFF2-40B4-BE49-F238E27FC236}">
                <a16:creationId xmlns:a16="http://schemas.microsoft.com/office/drawing/2014/main" id="{1E6F13F7-7388-4667-9FC5-F042A86EA59D}"/>
              </a:ext>
            </a:extLst>
          </p:cNvPr>
          <p:cNvSpPr txBox="1"/>
          <p:nvPr/>
        </p:nvSpPr>
        <p:spPr>
          <a:xfrm>
            <a:off x="1211262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SIEĆ REKLAMOWA FREEMIUM</a:t>
            </a:r>
            <a:endParaRPr lang="id-ID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3D40AE4-B046-4204-954B-0E2047BF47EC}"/>
              </a:ext>
            </a:extLst>
          </p:cNvPr>
          <p:cNvSpPr txBox="1"/>
          <p:nvPr/>
        </p:nvSpPr>
        <p:spPr>
          <a:xfrm>
            <a:off x="6094343" y="2062606"/>
            <a:ext cx="12195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cap="all">
                <a:solidFill>
                  <a:srgbClr val="10293F"/>
                </a:solidFill>
                <a:cs typeface="Arial" panose="020B0604020202020204" pitchFamily="34" charset="0"/>
              </a:rPr>
              <a:t>CO WYRÓŻNIA SIEĆ FREEMIUM</a:t>
            </a:r>
            <a:endParaRPr kumimoji="0" lang="pl-PL" sz="3200" b="1" i="0" u="none" strike="noStrike" kern="1200" cap="all" spc="0" normalizeH="0" baseline="0" noProof="0">
              <a:ln>
                <a:noFill/>
              </a:ln>
              <a:solidFill>
                <a:srgbClr val="10293F"/>
              </a:solidFill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5C21390-347F-4708-846C-DA3251F9F290}"/>
              </a:ext>
            </a:extLst>
          </p:cNvPr>
          <p:cNvSpPr txBox="1"/>
          <p:nvPr/>
        </p:nvSpPr>
        <p:spPr>
          <a:xfrm>
            <a:off x="13268132" y="3274364"/>
            <a:ext cx="10021076" cy="8279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defTabSz="457200" rtl="0" eaLnBrk="1" fontAlgn="auto" latinLnBrk="0" hangingPunct="1">
              <a:spcAft>
                <a:spcPts val="1200"/>
              </a:spcAft>
              <a:buClrTx/>
              <a:buSzTx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j-lt"/>
                <a:ea typeface="+mn-ea"/>
                <a:cs typeface="Lato Light"/>
              </a:rPr>
              <a:t>Efektywność w emisji kampanii</a:t>
            </a:r>
            <a:r>
              <a:rPr lang="pl-PL" sz="3200" b="1">
                <a:solidFill>
                  <a:srgbClr val="10293F"/>
                </a:solidFill>
                <a:latin typeface="+mj-lt"/>
                <a:cs typeface="Lato Light"/>
              </a:rPr>
              <a:t>:</a:t>
            </a:r>
          </a:p>
          <a:p>
            <a:pPr marL="457200" marR="0" lvl="0" indent="-457200" defTabSz="457200" rtl="0" eaLnBrk="1" fontAlgn="auto" latinLnBrk="0" hangingPunct="1"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3200">
                <a:solidFill>
                  <a:srgbClr val="10293F"/>
                </a:solidFill>
                <a:latin typeface="+mj-lt"/>
                <a:cs typeface="Lato Light"/>
              </a:rPr>
              <a:t>wysoką 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efektywność dotarcia do subskrybenta (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zasięg 98%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) i jakość ruchu (</a:t>
            </a:r>
            <a:r>
              <a:rPr lang="pl-PL" sz="3200" b="1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aCTR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 9%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) osiągamy, ponieważ:</a:t>
            </a:r>
          </a:p>
          <a:p>
            <a:pPr marL="1177200" marR="0" lvl="0" indent="-457200" algn="just" defTabSz="457200" rtl="0" eaLnBrk="1" fontAlgn="auto" latinLnBrk="0" hangingPunct="1"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docieramy do precyzyjnie sprofilowanego w DMP subskrybenta z wykorzystaniem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powiadomień web </a:t>
            </a:r>
            <a:r>
              <a:rPr lang="pl-PL" sz="3200" b="1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push</a:t>
            </a:r>
            <a:endParaRPr lang="pl-PL" sz="3200" b="1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Lato Light"/>
            </a:endParaRPr>
          </a:p>
          <a:p>
            <a:pPr marL="1177200" marR="0" lvl="0" indent="-457200" algn="just" defTabSz="457200" rtl="0" eaLnBrk="1" fontAlgn="auto" latinLnBrk="0" hangingPunct="1"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l-PL" sz="320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Lato Light"/>
            </a:endParaRPr>
          </a:p>
          <a:p>
            <a:pPr marL="1177200" marR="0" lvl="0" indent="-457200" algn="just" defTabSz="457200" rtl="0" eaLnBrk="1" fontAlgn="auto" latinLnBrk="0" hangingPunct="1"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nasz komunikat jest „przypięty” do przeglądarki internetowej desktop i mobile, a nie do warstwy strony www co daje gwarancję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dostarczenia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 komunikatu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w czasie rzeczywistym niezależnie od tego na jakiej aktualnie subskrybent przebywa stronie www </a:t>
            </a:r>
          </a:p>
          <a:p>
            <a:pPr marL="720000" marR="0" lvl="0" algn="just" defTabSz="457200" rtl="0" eaLnBrk="1" fontAlgn="auto" latinLnBrk="0" hangingPunct="1">
              <a:buClrTx/>
              <a:buSzTx/>
              <a:tabLst/>
              <a:defRPr/>
            </a:pPr>
            <a:endParaRPr lang="pl-PL" sz="320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Lato Light"/>
            </a:endParaRPr>
          </a:p>
          <a:p>
            <a:pPr marL="1177200" marR="0" lvl="0" indent="-457200" algn="just" defTabSz="457200" rtl="0" eaLnBrk="1" fontAlgn="auto" latinLnBrk="0" hangingPunct="1"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powiadomienie web </a:t>
            </a:r>
            <a:r>
              <a:rPr lang="pl-PL" sz="320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push</a:t>
            </a:r>
            <a:r>
              <a:rPr lang="pl-PL" sz="320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 zostanie wyświetlone subskrybentowi na jego urządzeniu nawet wtedy kiedy </a:t>
            </a:r>
            <a:r>
              <a:rPr lang="pl-PL" sz="3200" b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Lato Light"/>
              </a:rPr>
              <a:t>nie serfuje po sieci, a jest włączona jedynie przeglądarka internetowa  </a:t>
            </a:r>
          </a:p>
        </p:txBody>
      </p:sp>
      <p:sp>
        <p:nvSpPr>
          <p:cNvPr id="11" name="Owal 51">
            <a:extLst>
              <a:ext uri="{FF2B5EF4-FFF2-40B4-BE49-F238E27FC236}">
                <a16:creationId xmlns:a16="http://schemas.microsoft.com/office/drawing/2014/main" id="{980F85B3-0F9F-45A6-9B2C-8E6CAA9F28DB}"/>
              </a:ext>
            </a:extLst>
          </p:cNvPr>
          <p:cNvSpPr/>
          <p:nvPr/>
        </p:nvSpPr>
        <p:spPr>
          <a:xfrm>
            <a:off x="10170152" y="8042988"/>
            <a:ext cx="2952000" cy="2951060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rgbClr val="E42B5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2">
            <a:extLst>
              <a:ext uri="{FF2B5EF4-FFF2-40B4-BE49-F238E27FC236}">
                <a16:creationId xmlns:a16="http://schemas.microsoft.com/office/drawing/2014/main" id="{788A7FCB-8C4A-40E7-AB5B-B0E04008209A}"/>
              </a:ext>
            </a:extLst>
          </p:cNvPr>
          <p:cNvSpPr txBox="1"/>
          <p:nvPr/>
        </p:nvSpPr>
        <p:spPr>
          <a:xfrm>
            <a:off x="10133046" y="8248259"/>
            <a:ext cx="30417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/>
              <a:t>Data Management Platform,</a:t>
            </a:r>
          </a:p>
          <a:p>
            <a:pPr algn="ctr"/>
            <a:r>
              <a:rPr lang="pl-PL" sz="3600"/>
              <a:t>BIG DATA</a:t>
            </a:r>
          </a:p>
          <a:p>
            <a:pPr algn="ctr"/>
            <a:endParaRPr lang="pl-PL" sz="2400">
              <a:latin typeface="Arial Narrow" panose="020B0606020202030204" pitchFamily="34" charset="0"/>
            </a:endParaRPr>
          </a:p>
        </p:txBody>
      </p:sp>
      <p:sp>
        <p:nvSpPr>
          <p:cNvPr id="13" name="Elipsa 15">
            <a:extLst>
              <a:ext uri="{FF2B5EF4-FFF2-40B4-BE49-F238E27FC236}">
                <a16:creationId xmlns:a16="http://schemas.microsoft.com/office/drawing/2014/main" id="{558B41E9-D9A5-4E15-AEEF-D5FBBC8B504F}"/>
              </a:ext>
            </a:extLst>
          </p:cNvPr>
          <p:cNvSpPr/>
          <p:nvPr/>
        </p:nvSpPr>
        <p:spPr>
          <a:xfrm>
            <a:off x="10300995" y="3750906"/>
            <a:ext cx="2952000" cy="2952000"/>
          </a:xfrm>
          <a:prstGeom prst="ellipse">
            <a:avLst/>
          </a:prstGeom>
          <a:solidFill>
            <a:srgbClr val="E42B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/>
              <a:t>Marketing Automation</a:t>
            </a:r>
          </a:p>
          <a:p>
            <a:pPr algn="ctr"/>
            <a:r>
              <a:rPr lang="pl-PL" sz="3600"/>
              <a:t>PUSHAD</a:t>
            </a:r>
          </a:p>
        </p:txBody>
      </p:sp>
      <p:sp>
        <p:nvSpPr>
          <p:cNvPr id="4" name="Strzałka: w górę 3">
            <a:extLst>
              <a:ext uri="{FF2B5EF4-FFF2-40B4-BE49-F238E27FC236}">
                <a16:creationId xmlns:a16="http://schemas.microsoft.com/office/drawing/2014/main" id="{DBE4CDF3-D66C-4FB1-9876-DF14B9A1E6EC}"/>
              </a:ext>
            </a:extLst>
          </p:cNvPr>
          <p:cNvSpPr/>
          <p:nvPr/>
        </p:nvSpPr>
        <p:spPr>
          <a:xfrm>
            <a:off x="11700587" y="6848669"/>
            <a:ext cx="484632" cy="978408"/>
          </a:xfrm>
          <a:prstGeom prst="up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: w dół 4">
            <a:extLst>
              <a:ext uri="{FF2B5EF4-FFF2-40B4-BE49-F238E27FC236}">
                <a16:creationId xmlns:a16="http://schemas.microsoft.com/office/drawing/2014/main" id="{14C22EC0-E699-41F4-9BC1-479B2A053833}"/>
              </a:ext>
            </a:extLst>
          </p:cNvPr>
          <p:cNvSpPr/>
          <p:nvPr/>
        </p:nvSpPr>
        <p:spPr>
          <a:xfrm>
            <a:off x="11122089" y="6885992"/>
            <a:ext cx="484632" cy="978408"/>
          </a:xfrm>
          <a:prstGeom prst="downArrow">
            <a:avLst/>
          </a:prstGeom>
          <a:solidFill>
            <a:srgbClr val="E42B56"/>
          </a:solidFill>
          <a:ln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755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Tekstowe 15"/>
          <p:cNvSpPr txBox="1"/>
          <p:nvPr/>
        </p:nvSpPr>
        <p:spPr>
          <a:xfrm>
            <a:off x="24260177" y="-420052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3600"/>
          </a:p>
        </p:txBody>
      </p:sp>
      <p:sp>
        <p:nvSpPr>
          <p:cNvPr id="17" name="PoleTekstowe 16"/>
          <p:cNvSpPr txBox="1"/>
          <p:nvPr/>
        </p:nvSpPr>
        <p:spPr>
          <a:xfrm>
            <a:off x="15830551" y="-357187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360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6" b="13621"/>
          <a:stretch/>
        </p:blipFill>
        <p:spPr>
          <a:xfrm>
            <a:off x="-60960" y="2989680"/>
            <a:ext cx="24444960" cy="9450620"/>
          </a:xfrm>
          <a:prstGeom prst="rect">
            <a:avLst/>
          </a:prstGeom>
        </p:spPr>
      </p:pic>
      <p:sp>
        <p:nvSpPr>
          <p:cNvPr id="25" name="Prostokąt 24"/>
          <p:cNvSpPr/>
          <p:nvPr/>
        </p:nvSpPr>
        <p:spPr>
          <a:xfrm>
            <a:off x="925971" y="7376459"/>
            <a:ext cx="4606150" cy="40208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600"/>
          </a:p>
        </p:txBody>
      </p:sp>
      <p:sp>
        <p:nvSpPr>
          <p:cNvPr id="29" name="Prostokąt 28"/>
          <p:cNvSpPr/>
          <p:nvPr/>
        </p:nvSpPr>
        <p:spPr>
          <a:xfrm>
            <a:off x="1174638" y="9013985"/>
            <a:ext cx="4108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b="1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#IDENTYFIKUJE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6915291" y="7376459"/>
            <a:ext cx="4606150" cy="40208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600"/>
          </a:p>
        </p:txBody>
      </p:sp>
      <p:sp>
        <p:nvSpPr>
          <p:cNvPr id="35" name="Prostokąt 34"/>
          <p:cNvSpPr/>
          <p:nvPr/>
        </p:nvSpPr>
        <p:spPr>
          <a:xfrm>
            <a:off x="12904611" y="7366813"/>
            <a:ext cx="4606150" cy="40208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600"/>
          </a:p>
        </p:txBody>
      </p:sp>
      <p:sp>
        <p:nvSpPr>
          <p:cNvPr id="36" name="Prostokąt 35"/>
          <p:cNvSpPr/>
          <p:nvPr/>
        </p:nvSpPr>
        <p:spPr>
          <a:xfrm>
            <a:off x="18893931" y="7345041"/>
            <a:ext cx="4606150" cy="402089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600"/>
          </a:p>
        </p:txBody>
      </p:sp>
      <p:sp>
        <p:nvSpPr>
          <p:cNvPr id="28" name="Prostokąt 27"/>
          <p:cNvSpPr/>
          <p:nvPr/>
        </p:nvSpPr>
        <p:spPr>
          <a:xfrm>
            <a:off x="19579497" y="8996983"/>
            <a:ext cx="32383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b="1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#ANGAŻUJE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12859224" y="8996983"/>
            <a:ext cx="4697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b="1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#PERSONALIZUJE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7477409" y="9013985"/>
            <a:ext cx="3481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b="1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#TARGETUJE</a:t>
            </a:r>
          </a:p>
        </p:txBody>
      </p:sp>
      <p:sp>
        <p:nvSpPr>
          <p:cNvPr id="37" name="PoleTekstowe 10"/>
          <p:cNvSpPr txBox="1"/>
          <p:nvPr/>
        </p:nvSpPr>
        <p:spPr>
          <a:xfrm>
            <a:off x="80211" y="1950292"/>
            <a:ext cx="243342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ntonio Light" charset="0"/>
                <a:cs typeface="Antonio Light" charset="0"/>
              </a:rPr>
              <a:t>Freemium</a:t>
            </a:r>
            <a:r>
              <a:rPr lang="pl-PL"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ntonio Light" charset="0"/>
                <a:cs typeface="Antonio Light" charset="0"/>
              </a:rPr>
              <a:t> wspiera konkretne </a:t>
            </a:r>
            <a:r>
              <a:rPr lang="pl-PL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ntonio Light" charset="0"/>
                <a:cs typeface="Antonio Light" charset="0"/>
              </a:rPr>
              <a:t>DZIAŁANIA </a:t>
            </a:r>
            <a:r>
              <a:rPr lang="pl-PL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ntonio Light" charset="0"/>
                <a:cs typeface="Antonio Light" charset="0"/>
              </a:rPr>
              <a:t>marketerów</a:t>
            </a:r>
            <a:r>
              <a:rPr lang="pl-PL"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ntonio Light" charset="0"/>
                <a:cs typeface="Antonio Light" charset="0"/>
              </a:rPr>
              <a:t> </a:t>
            </a:r>
            <a:br>
              <a:rPr lang="pl-PL" sz="3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Antonio Light" charset="0"/>
                <a:cs typeface="Antonio Light" charset="0"/>
              </a:rPr>
            </a:br>
            <a:endParaRPr lang="pl-PL" sz="3200" b="1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Antonio Light" charset="0"/>
              <a:cs typeface="Antonio Light" charset="0"/>
            </a:endParaRPr>
          </a:p>
        </p:txBody>
      </p:sp>
      <p:sp>
        <p:nvSpPr>
          <p:cNvPr id="21" name="TextBox 105">
            <a:extLst>
              <a:ext uri="{FF2B5EF4-FFF2-40B4-BE49-F238E27FC236}">
                <a16:creationId xmlns:a16="http://schemas.microsoft.com/office/drawing/2014/main" id="{54711F9D-A80D-4FC5-ABA8-D3A5684E4537}"/>
              </a:ext>
            </a:extLst>
          </p:cNvPr>
          <p:cNvSpPr txBox="1"/>
          <p:nvPr/>
        </p:nvSpPr>
        <p:spPr>
          <a:xfrm>
            <a:off x="1211262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SIEĆ REKLAMOWA FREEMIUM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82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3">
            <a:extLst>
              <a:ext uri="{FF2B5EF4-FFF2-40B4-BE49-F238E27FC236}">
                <a16:creationId xmlns:a16="http://schemas.microsoft.com/office/drawing/2014/main" id="{1551BA27-F5AA-49A7-AA30-6E347764D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t="3700" r="23826" b="27402"/>
          <a:stretch/>
        </p:blipFill>
        <p:spPr>
          <a:xfrm>
            <a:off x="1211262" y="2995093"/>
            <a:ext cx="11363598" cy="894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5">
            <a:extLst>
              <a:ext uri="{FF2B5EF4-FFF2-40B4-BE49-F238E27FC236}">
                <a16:creationId xmlns:a16="http://schemas.microsoft.com/office/drawing/2014/main" id="{D00A3112-A434-4130-B142-B71B51A0BF41}"/>
              </a:ext>
            </a:extLst>
          </p:cNvPr>
          <p:cNvSpPr txBox="1"/>
          <p:nvPr/>
        </p:nvSpPr>
        <p:spPr>
          <a:xfrm>
            <a:off x="1211262" y="796043"/>
            <a:ext cx="21961475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POZYSKANIE NOWEGO RUCHU</a:t>
            </a:r>
          </a:p>
          <a:p>
            <a:r>
              <a:rPr lang="pl-PL"/>
              <a:t>NOTYFIKACJE WEB PUSH</a:t>
            </a:r>
            <a:endParaRPr lang="id-ID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166A104-DF6F-4FAB-AC6F-40E2FDCC5B4C}"/>
              </a:ext>
            </a:extLst>
          </p:cNvPr>
          <p:cNvSpPr txBox="1"/>
          <p:nvPr/>
        </p:nvSpPr>
        <p:spPr>
          <a:xfrm>
            <a:off x="13229617" y="2995093"/>
            <a:ext cx="9910933" cy="92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Wielu reklamodawców potrzebuje pozyskać nowy wysokokaloryczny ruch na swoją stronę, jednocześnie szukając nowych i innowacyjnych rozwiązań w tym zakresie.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Wychodząc naprzeciw tym oczekiwaniom, stworzyliśmy prawdopodobnie pierwszą i jedyną w Polsce sieć reklamową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FREEMIUM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, która dostarcza na stronę naszego reklamodawcy nowy ruch z zewnętrznych serwisów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contentowych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latin typeface="+mn-lt"/>
                <a:ea typeface="+mj-ea"/>
                <a:cs typeface="Lato Light"/>
              </a:rPr>
              <a:t> w postaci subskrybentów</a:t>
            </a:r>
            <a:r>
              <a:rPr lang="pl-PL" sz="3200">
                <a:solidFill>
                  <a:srgbClr val="10293F"/>
                </a:solidFill>
                <a:ea typeface="+mj-ea"/>
                <a:cs typeface="Lato Light"/>
              </a:rPr>
              <a:t> posegmentowanych i sprofilowanych w trzech głównych silosach danych: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4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</a:rPr>
              <a:t>Intencje zakupowe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4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</a:rPr>
              <a:t>Przywiązanie do marki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4"/>
              </a:buBlip>
              <a:defRPr/>
            </a:pPr>
            <a:r>
              <a:rPr lang="pl-PL" sz="3200">
                <a:solidFill>
                  <a:srgbClr val="10293F"/>
                </a:solidFill>
                <a:latin typeface="+mn-lt"/>
              </a:rPr>
              <a:t>Zainteresowania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20000"/>
              <a:defRPr/>
            </a:pPr>
            <a:r>
              <a:rPr lang="pl-PL" sz="3200">
                <a:solidFill>
                  <a:srgbClr val="10293F"/>
                </a:solidFill>
                <a:latin typeface="+mn-lt"/>
              </a:rPr>
              <a:t>Ponadto dane w silosach są w czasie rzeczywistym </a:t>
            </a:r>
            <a:r>
              <a:rPr lang="pl-PL" sz="3200" err="1">
                <a:solidFill>
                  <a:srgbClr val="10293F"/>
                </a:solidFill>
                <a:latin typeface="+mn-lt"/>
              </a:rPr>
              <a:t>matchowane</a:t>
            </a:r>
            <a:r>
              <a:rPr lang="pl-PL" sz="3200">
                <a:solidFill>
                  <a:srgbClr val="10293F"/>
                </a:solidFill>
                <a:latin typeface="+mn-lt"/>
              </a:rPr>
              <a:t> </a:t>
            </a:r>
            <a:br>
              <a:rPr lang="pl-PL" sz="3200">
                <a:solidFill>
                  <a:srgbClr val="10293F"/>
                </a:solidFill>
                <a:latin typeface="+mn-lt"/>
              </a:rPr>
            </a:br>
            <a:r>
              <a:rPr lang="pl-PL" sz="3200">
                <a:solidFill>
                  <a:srgbClr val="10293F"/>
                </a:solidFill>
                <a:latin typeface="+mn-lt"/>
              </a:rPr>
              <a:t>i wzbogacane o dane pochodzące z Data Management Platform, dzięki czemu jesteśmy w stanie zapewnić Reklamodawcy </a:t>
            </a:r>
            <a:br>
              <a:rPr lang="pl-PL" sz="3200">
                <a:solidFill>
                  <a:srgbClr val="10293F"/>
                </a:solidFill>
                <a:latin typeface="+mn-lt"/>
              </a:rPr>
            </a:br>
            <a:r>
              <a:rPr lang="pl-PL" sz="3200">
                <a:solidFill>
                  <a:srgbClr val="10293F"/>
                </a:solidFill>
                <a:latin typeface="+mn-lt"/>
              </a:rPr>
              <a:t>dostarczenie bardzo wysokiej jakości ruchu.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latin typeface="+mn-lt"/>
              <a:ea typeface="+mj-ea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617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erris dir="l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5">
            <a:extLst>
              <a:ext uri="{FF2B5EF4-FFF2-40B4-BE49-F238E27FC236}">
                <a16:creationId xmlns:a16="http://schemas.microsoft.com/office/drawing/2014/main" id="{C7D6A485-AF01-44E7-8890-3AC9A4C85C31}"/>
              </a:ext>
            </a:extLst>
          </p:cNvPr>
          <p:cNvSpPr txBox="1"/>
          <p:nvPr/>
        </p:nvSpPr>
        <p:spPr>
          <a:xfrm>
            <a:off x="1211264" y="793750"/>
            <a:ext cx="21961474" cy="923330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id-ID"/>
              <a:t>ZALETY POWIADOMIEŃ WEB PUSH</a:t>
            </a:r>
          </a:p>
        </p:txBody>
      </p:sp>
      <p:sp>
        <p:nvSpPr>
          <p:cNvPr id="5" name="pole tekstowe 1">
            <a:extLst>
              <a:ext uri="{FF2B5EF4-FFF2-40B4-BE49-F238E27FC236}">
                <a16:creationId xmlns:a16="http://schemas.microsoft.com/office/drawing/2014/main" id="{A3CE9641-B6A3-45BB-B63C-0DC065AECBCF}"/>
              </a:ext>
            </a:extLst>
          </p:cNvPr>
          <p:cNvSpPr txBox="1"/>
          <p:nvPr/>
        </p:nvSpPr>
        <p:spPr>
          <a:xfrm>
            <a:off x="1190691" y="3168347"/>
            <a:ext cx="20633783" cy="81560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Nie wymagają podawania danych osobowych – RODO-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friendly</a:t>
            </a:r>
            <a:endParaRPr lang="pl-PL" sz="3200" b="0" i="0" u="none" strike="noStrike" kern="1200" cap="none" spc="0" baseline="0">
              <a:solidFill>
                <a:srgbClr val="10293F"/>
              </a:solidFill>
              <a:uFillTx/>
              <a:ea typeface="Lato Light" pitchFamily="34"/>
              <a:cs typeface="Lato Light" pitchFamily="34"/>
            </a:endParaRP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Pozwalają na dokładne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targetowanie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komunikatów reklamowych</a:t>
            </a:r>
            <a:b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</a:b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(witryna zapisu, odwiedzanie innych stron, pełna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geolokalizacja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)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Subskrypcja jednym kliknięciem – nie wymagają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double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opt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-in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Są dostarczane nawet wtedy, gdy użytkownik opuścił stronę internetową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Średni CTR 9%, a w przypadku kampanii promocyjnych nawet 25%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Odporne na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AdBlocki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– są dostarczane nawet do osób, </a:t>
            </a:r>
            <a:b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</a:b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które posiadają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AdBlocka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i blokują większość reklam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Zwiększają kaloryczność leadów i optymalizują koszty kampanii</a:t>
            </a:r>
          </a:p>
          <a:p>
            <a:pPr marL="457200" marR="0" lvl="0" indent="-45720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Umożliwiają utrzymanie kontaktu z osobami, które nie chcą wypełniać </a:t>
            </a:r>
            <a:b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</a:b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formularza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leadowego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, ale jednak pragną dowiedzieć się więcej </a:t>
            </a:r>
            <a:b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</a:b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–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lead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nurturing</a:t>
            </a:r>
            <a:r>
              <a:rPr lang="pl-PL" sz="3200" b="0" i="0" u="none" strike="noStrike" kern="1200" cap="none" spc="0" baseline="0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 skuteczniejszy od tradycyjnego </a:t>
            </a:r>
            <a:r>
              <a:rPr lang="pl-PL" sz="3200" b="0" i="0" u="none" strike="noStrike" kern="1200" cap="none" spc="0" baseline="0" err="1">
                <a:solidFill>
                  <a:srgbClr val="10293F"/>
                </a:solidFill>
                <a:uFillTx/>
                <a:ea typeface="Lato Light" pitchFamily="34"/>
                <a:cs typeface="Lato Light" pitchFamily="34"/>
              </a:rPr>
              <a:t>remarketingu</a:t>
            </a:r>
            <a:endParaRPr lang="pl-PL" sz="3200" b="0" i="0" u="none" strike="noStrike" kern="1200" cap="none" spc="0" baseline="0">
              <a:solidFill>
                <a:srgbClr val="10293F"/>
              </a:solidFill>
              <a:uFillTx/>
              <a:ea typeface="Lato Light" pitchFamily="34"/>
              <a:cs typeface="Lato Light" pitchFamily="34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26E8F51-C9EC-4D96-8417-A3A538AE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845" t="4023" r="2151" b="3438"/>
          <a:stretch/>
        </p:blipFill>
        <p:spPr>
          <a:xfrm>
            <a:off x="13908379" y="2675906"/>
            <a:ext cx="9264360" cy="864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DC292EF-0CDF-4A20-84CA-8682929E2599}"/>
              </a:ext>
            </a:extLst>
          </p:cNvPr>
          <p:cNvSpPr txBox="1"/>
          <p:nvPr/>
        </p:nvSpPr>
        <p:spPr>
          <a:xfrm>
            <a:off x="4192171" y="6858000"/>
            <a:ext cx="1599965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…to narzędzie klasy marketing automation,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którego podstawą działania jest real </a:t>
            </a:r>
            <a:r>
              <a:rPr kumimoji="0" lang="pl-PL" sz="40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time</a:t>
            </a: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 marketing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i spersonalizowana komunikacja z użytkownikiem,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a efektem</a:t>
            </a:r>
            <a:r>
              <a:rPr lang="pl-PL" sz="40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-</a:t>
            </a: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 podniesienie konwersji na stronach internetowych</a:t>
            </a:r>
            <a:endParaRPr lang="pl-PL" sz="40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A121F6-F38C-4CED-9850-2EDEFB6E9C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13" y="3791706"/>
            <a:ext cx="6156973" cy="30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225547" y="796043"/>
            <a:ext cx="21947191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SIEĆ REKLAMOWA FREEMIUM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96D719-778F-4D38-B28B-8D4DB3F91C4C}"/>
              </a:ext>
            </a:extLst>
          </p:cNvPr>
          <p:cNvSpPr txBox="1"/>
          <p:nvPr/>
        </p:nvSpPr>
        <p:spPr>
          <a:xfrm>
            <a:off x="1053258" y="2097083"/>
            <a:ext cx="222718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all" spc="0" normalizeH="0" baseline="0" noProof="0">
                <a:ln>
                  <a:noFill/>
                </a:ln>
                <a:solidFill>
                  <a:srgbClr val="10293F"/>
                </a:solidFill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NOTYFIKACJE WEB PUSH – POZYSKANIE NOWEGO RUCHU – CHARAKTERYSTYKA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5A31C3AE-85FD-4D7E-9A66-76B9B5026D96}"/>
              </a:ext>
            </a:extLst>
          </p:cNvPr>
          <p:cNvGrpSpPr/>
          <p:nvPr/>
        </p:nvGrpSpPr>
        <p:grpSpPr>
          <a:xfrm>
            <a:off x="3242987" y="3431965"/>
            <a:ext cx="17912310" cy="8186951"/>
            <a:chOff x="3242987" y="3431965"/>
            <a:chExt cx="17912310" cy="8186951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1DF5D109-60C6-4F83-AAB1-193789F6F777}"/>
                </a:ext>
              </a:extLst>
            </p:cNvPr>
            <p:cNvSpPr txBox="1"/>
            <p:nvPr/>
          </p:nvSpPr>
          <p:spPr>
            <a:xfrm>
              <a:off x="10910165" y="6017471"/>
              <a:ext cx="5433056" cy="2308325"/>
            </a:xfrm>
            <a:prstGeom prst="rect">
              <a:avLst/>
            </a:prstGeom>
            <a:solidFill>
              <a:srgbClr val="30CFD0"/>
            </a:solidFill>
            <a:ln>
              <a:noFill/>
            </a:ln>
            <a:effectLst>
              <a:outerShdw blurRad="50800" dist="50800" dir="2400000" algn="tl" rotWithShape="0">
                <a:prstClr val="black">
                  <a:alpha val="85000"/>
                </a:prstClr>
              </a:outerShdw>
            </a:effectLst>
            <a:scene3d>
              <a:camera prst="orthographicFront"/>
              <a:lightRig rig="glow" dir="t">
                <a:rot lat="0" lon="0" rev="5400000"/>
              </a:lightRig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Lato Black" panose="020F0502020204030203" pitchFamily="34" charset="0"/>
                  <a:cs typeface="Lato Black" panose="020F0502020204030203" pitchFamily="34" charset="0"/>
                </a:rPr>
                <a:t>POTENCJAŁ BAZY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3600" b="1">
                  <a:solidFill>
                    <a:srgbClr val="10293F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120</a:t>
              </a:r>
              <a: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Lato Black" panose="020F0502020204030203" pitchFamily="34" charset="0"/>
                  <a:cs typeface="Lato Black" panose="020F0502020204030203" pitchFamily="34" charset="0"/>
                </a:rPr>
                <a:t> 000 </a:t>
              </a:r>
              <a:r>
                <a:rPr kumimoji="0" lang="pl-PL" sz="3600" b="0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Lato" panose="020F0502020204030203" pitchFamily="34" charset="0"/>
                  <a:cs typeface="Lato" panose="020F0502020204030203" pitchFamily="34" charset="0"/>
                </a:rPr>
                <a:t>KLIKÓW/M-C</a:t>
              </a:r>
              <a:br>
                <a:rPr kumimoji="0" lang="pl-PL" sz="3600" b="0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Lato" panose="020F0502020204030203" pitchFamily="34" charset="0"/>
                  <a:cs typeface="Lato" panose="020F0502020204030203" pitchFamily="34" charset="0"/>
                </a:rPr>
              </a:br>
              <a:endPara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FAAB33C6-D326-48BF-9AE0-D7AAA8A9080D}"/>
                </a:ext>
              </a:extLst>
            </p:cNvPr>
            <p:cNvSpPr txBox="1"/>
            <p:nvPr/>
          </p:nvSpPr>
          <p:spPr>
            <a:xfrm>
              <a:off x="18762173" y="6290466"/>
              <a:ext cx="2393124" cy="1754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50800" dir="2400000" algn="ctr" rotWithShape="0">
                <a:schemeClr val="tx1"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10293F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br>
                <a:rPr lang="pl-PL"/>
              </a:br>
              <a:r>
                <a:rPr lang="pl-PL" err="1"/>
                <a:t>aCTR</a:t>
              </a:r>
              <a:r>
                <a:rPr lang="pl-PL"/>
                <a:t> 9%</a:t>
              </a:r>
              <a:br>
                <a:rPr lang="pl-PL"/>
              </a:br>
              <a:endParaRPr lang="pl-PL"/>
            </a:p>
          </p:txBody>
        </p:sp>
        <p:cxnSp>
          <p:nvCxnSpPr>
            <p:cNvPr id="11" name="Łącznik prosty ze strzałką 10">
              <a:extLst>
                <a:ext uri="{FF2B5EF4-FFF2-40B4-BE49-F238E27FC236}">
                  <a16:creationId xmlns:a16="http://schemas.microsoft.com/office/drawing/2014/main" id="{1BE0A4C6-0688-4345-B11D-89B57F9B5976}"/>
                </a:ext>
              </a:extLst>
            </p:cNvPr>
            <p:cNvCxnSpPr>
              <a:cxnSpLocks/>
            </p:cNvCxnSpPr>
            <p:nvPr/>
          </p:nvCxnSpPr>
          <p:spPr>
            <a:xfrm>
              <a:off x="8591799" y="7163627"/>
              <a:ext cx="2318366" cy="8006"/>
            </a:xfrm>
            <a:prstGeom prst="straightConnector1">
              <a:avLst/>
            </a:prstGeom>
            <a:ln w="31750">
              <a:solidFill>
                <a:srgbClr val="1029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>
              <a:extLst>
                <a:ext uri="{FF2B5EF4-FFF2-40B4-BE49-F238E27FC236}">
                  <a16:creationId xmlns:a16="http://schemas.microsoft.com/office/drawing/2014/main" id="{1BFC31BE-0B88-43B3-AC3F-89DFD649F0B4}"/>
                </a:ext>
              </a:extLst>
            </p:cNvPr>
            <p:cNvCxnSpPr/>
            <p:nvPr/>
          </p:nvCxnSpPr>
          <p:spPr>
            <a:xfrm>
              <a:off x="16369048" y="7159624"/>
              <a:ext cx="2393124" cy="8006"/>
            </a:xfrm>
            <a:prstGeom prst="straightConnector1">
              <a:avLst/>
            </a:prstGeom>
            <a:ln w="31750">
              <a:solidFill>
                <a:srgbClr val="1029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3EF2BF2F-3E1E-48C5-B4E0-41748826C67D}"/>
                </a:ext>
              </a:extLst>
            </p:cNvPr>
            <p:cNvSpPr txBox="1"/>
            <p:nvPr/>
          </p:nvSpPr>
          <p:spPr>
            <a:xfrm>
              <a:off x="10885700" y="9156975"/>
              <a:ext cx="10269597" cy="1754327"/>
            </a:xfrm>
            <a:prstGeom prst="rect">
              <a:avLst/>
            </a:prstGeom>
            <a:solidFill>
              <a:srgbClr val="E42B56"/>
            </a:solidFill>
            <a:ln>
              <a:noFill/>
            </a:ln>
            <a:effectLst>
              <a:outerShdw blurRad="50800" dist="50800" dir="2400000" algn="tl" rotWithShape="0">
                <a:prstClr val="black">
                  <a:alpha val="85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</a:br>
              <a:r>
                <a:rPr lang="pl-PL" sz="3600" b="1">
                  <a:solidFill>
                    <a:schemeClr val="bg1"/>
                  </a:solidFill>
                  <a:cs typeface="Arial" panose="020B0604020202020204" pitchFamily="34" charset="0"/>
                </a:rPr>
                <a:t>M</a:t>
              </a:r>
              <a: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ODEL ROZLICZENIA CPC</a:t>
              </a:r>
              <a:b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</a:br>
              <a: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9D5B7E02-75A3-4E2A-9ABE-F0F3BE40B81A}"/>
                </a:ext>
              </a:extLst>
            </p:cNvPr>
            <p:cNvSpPr/>
            <p:nvPr/>
          </p:nvSpPr>
          <p:spPr>
            <a:xfrm>
              <a:off x="3242987" y="3431965"/>
              <a:ext cx="5322985" cy="8186951"/>
            </a:xfrm>
            <a:prstGeom prst="rect">
              <a:avLst/>
            </a:prstGeom>
            <a:solidFill>
              <a:srgbClr val="10293F"/>
            </a:solidFill>
            <a:ln>
              <a:solidFill>
                <a:srgbClr val="10293F"/>
              </a:solidFill>
            </a:ln>
            <a:effectLst>
              <a:outerShdw blurRad="50800" dist="50800" dir="2400000" algn="tl" rotWithShape="0">
                <a:prstClr val="black">
                  <a:alpha val="8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8" name="Grafika 17" descr="Grupa osób z wypełnieniem pełnym">
              <a:extLst>
                <a:ext uri="{FF2B5EF4-FFF2-40B4-BE49-F238E27FC236}">
                  <a16:creationId xmlns:a16="http://schemas.microsoft.com/office/drawing/2014/main" id="{689FFA98-0679-4C53-A227-AA099C6F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36046" y="3971818"/>
              <a:ext cx="1620000" cy="1620000"/>
            </a:xfrm>
            <a:prstGeom prst="rect">
              <a:avLst/>
            </a:prstGeom>
          </p:spPr>
        </p:pic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B24DFF53-DF89-48B2-9351-724AA53E27B9}"/>
                </a:ext>
              </a:extLst>
            </p:cNvPr>
            <p:cNvSpPr txBox="1"/>
            <p:nvPr/>
          </p:nvSpPr>
          <p:spPr>
            <a:xfrm>
              <a:off x="3501249" y="6771096"/>
              <a:ext cx="4997650" cy="2862322"/>
            </a:xfrm>
            <a:prstGeom prst="rect">
              <a:avLst/>
            </a:prstGeom>
            <a:solidFill>
              <a:srgbClr val="10293F"/>
            </a:solidFill>
            <a:ln>
              <a:solidFill>
                <a:srgbClr val="10293F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Lato" panose="020F0502020204030203" pitchFamily="34" charset="0"/>
                  <a:cs typeface="Lato" panose="020F0502020204030203" pitchFamily="34" charset="0"/>
                </a:rPr>
                <a:t>WIELKOŚĆ BAZY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Lato" panose="020F0502020204030203" pitchFamily="34" charset="0"/>
                  <a:cs typeface="Lato" panose="020F0502020204030203" pitchFamily="34" charset="0"/>
                </a:rPr>
                <a:t>Data Management </a:t>
              </a:r>
              <a:r>
                <a:rPr lang="pl-PL" sz="360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</a:t>
              </a:r>
              <a:r>
                <a:rPr kumimoji="0" lang="pl-PL" sz="36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Lato" panose="020F0502020204030203" pitchFamily="34" charset="0"/>
                  <a:cs typeface="Lato" panose="020F0502020204030203" pitchFamily="34" charset="0"/>
                </a:rPr>
                <a:t>latform</a:t>
              </a:r>
              <a:endParaRPr lang="pl-PL" sz="360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3600" b="1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3 5</a:t>
              </a:r>
              <a:r>
                <a:rPr kumimoji="0" lang="pl-PL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Lato Black" panose="020F0502020204030203" pitchFamily="34" charset="0"/>
                  <a:cs typeface="Lato Black" panose="020F0502020204030203" pitchFamily="34" charset="0"/>
                </a:rPr>
                <a:t>00 000 SUBSKRYBENTÓW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68432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211264" y="793751"/>
            <a:ext cx="21961474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POWIADOMIENIA WEB PUSH – PORÓWNANIE Z INNYMI KANAŁAMI RUCHU </a:t>
            </a:r>
            <a:endParaRPr lang="id-ID"/>
          </a:p>
        </p:txBody>
      </p:sp>
      <p:graphicFrame>
        <p:nvGraphicFramePr>
          <p:cNvPr id="2" name="Shape 2752">
            <a:extLst>
              <a:ext uri="{FF2B5EF4-FFF2-40B4-BE49-F238E27FC236}">
                <a16:creationId xmlns:a16="http://schemas.microsoft.com/office/drawing/2014/main" id="{D7BEE74A-8C66-4E3B-A56F-47A05542B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1250184"/>
              </p:ext>
            </p:extLst>
          </p:nvPr>
        </p:nvGraphicFramePr>
        <p:xfrm>
          <a:off x="1211264" y="2743204"/>
          <a:ext cx="21961474" cy="78661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14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4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3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810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0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00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SOCIAL</a:t>
                      </a: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>
                        <a:latin typeface="+mn-lt"/>
                        <a:sym typeface="Lato Ligh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MEDIA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EMAIL </a:t>
                      </a:r>
                      <a:endParaRPr lang="pl-PL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MARKETING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DISPLAY 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POWIADOMIENIA </a:t>
                      </a:r>
                      <a:b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WEB PUSH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KAMPANIE </a:t>
                      </a:r>
                      <a:endParaRPr lang="pl-PL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SMS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ŁATWE I SZYBKIE</a:t>
                      </a: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280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WDROŻENIE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 kern="120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KOSZT POZYSKANIA </a:t>
                      </a:r>
                      <a:br>
                        <a:rPr lang="pl-PL" sz="2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</a:br>
                      <a:r>
                        <a:rPr lang="pl-PL" sz="2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I UTRZYMANIA UŻYTKOWNIKA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SZYBKOŚĆ DOSTARCZENIA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KOMUNIKATU</a:t>
                      </a: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ODPORNY</a:t>
                      </a: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>
                        <a:latin typeface="+mn-lt"/>
                        <a:sym typeface="Lato Ligh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NA ADBLOCK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2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RODO-FRIENDLY</a:t>
                      </a: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2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LEAD NURTURING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8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DOKLADNOŚĆ TARGETOWANIA</a:t>
                      </a:r>
                      <a:endParaRPr lang="pl-PL" sz="2800" b="0" i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293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rgbClr val="10293F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0" kern="12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  <a:sym typeface="Lato Light"/>
                        </a:rPr>
                        <a:t>√</a:t>
                      </a: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2B5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3600" b="0">
                        <a:ln>
                          <a:noFill/>
                        </a:ln>
                        <a:solidFill>
                          <a:srgbClr val="10293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  <a:sym typeface="Lato Light"/>
                      </a:endParaRPr>
                    </a:p>
                  </a:txBody>
                  <a:tcPr marL="183545" marR="183545" marT="91773" marB="917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211264" y="793751"/>
            <a:ext cx="21961474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WEB PUSH VS ADBLOCK</a:t>
            </a:r>
            <a:endParaRPr lang="id-ID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E809E27-F90F-4E71-9799-DEBA48FC9E4B}"/>
              </a:ext>
            </a:extLst>
          </p:cNvPr>
          <p:cNvGrpSpPr/>
          <p:nvPr/>
        </p:nvGrpSpPr>
        <p:grpSpPr>
          <a:xfrm>
            <a:off x="5675214" y="2545968"/>
            <a:ext cx="13033571" cy="5270201"/>
            <a:chOff x="5364157" y="2684655"/>
            <a:chExt cx="13033571" cy="5270201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43F44863-A201-4DF5-80E6-587BFBE79A09}"/>
                </a:ext>
              </a:extLst>
            </p:cNvPr>
            <p:cNvGrpSpPr/>
            <p:nvPr/>
          </p:nvGrpSpPr>
          <p:grpSpPr>
            <a:xfrm>
              <a:off x="5364157" y="2684655"/>
              <a:ext cx="6645198" cy="5229554"/>
              <a:chOff x="5364157" y="2684655"/>
              <a:chExt cx="6645198" cy="5229554"/>
            </a:xfrm>
          </p:grpSpPr>
          <p:pic>
            <p:nvPicPr>
              <p:cNvPr id="4" name="Obraz 3">
                <a:extLst>
                  <a:ext uri="{FF2B5EF4-FFF2-40B4-BE49-F238E27FC236}">
                    <a16:creationId xmlns:a16="http://schemas.microsoft.com/office/drawing/2014/main" id="{16CD712A-A797-47E3-8D1C-E8B0AD17E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6472"/>
                        </a14:imgEffect>
                        <a14:imgEffect>
                          <a14:saturation sat="52000"/>
                        </a14:imgEffect>
                        <a14:imgEffect>
                          <a14:brightnessContrast bright="-3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157" y="3777572"/>
                <a:ext cx="6645198" cy="4136637"/>
              </a:xfrm>
              <a:prstGeom prst="rect">
                <a:avLst/>
              </a:prstGeom>
              <a:noFill/>
            </p:spPr>
          </p:pic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00522BBE-9DB3-476D-8EF9-90C95603290C}"/>
                  </a:ext>
                </a:extLst>
              </p:cNvPr>
              <p:cNvSpPr txBox="1"/>
              <p:nvPr/>
            </p:nvSpPr>
            <p:spPr>
              <a:xfrm>
                <a:off x="7613559" y="2684655"/>
                <a:ext cx="214639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E42B56"/>
                    </a:solidFill>
                  </a:rPr>
                  <a:t>30%</a:t>
                </a:r>
                <a:endParaRPr lang="pl-PL" sz="6600" b="1">
                  <a:solidFill>
                    <a:srgbClr val="E42B56"/>
                  </a:solidFill>
                </a:endParaRPr>
              </a:p>
            </p:txBody>
          </p:sp>
        </p:grp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E4DE29BB-D6FD-4601-ABAD-DBA367D8D6E0}"/>
                </a:ext>
              </a:extLst>
            </p:cNvPr>
            <p:cNvGrpSpPr/>
            <p:nvPr/>
          </p:nvGrpSpPr>
          <p:grpSpPr>
            <a:xfrm>
              <a:off x="14057428" y="2684655"/>
              <a:ext cx="4340300" cy="5270201"/>
              <a:chOff x="14679542" y="2684655"/>
              <a:chExt cx="4340300" cy="5270201"/>
            </a:xfrm>
          </p:grpSpPr>
          <p:pic>
            <p:nvPicPr>
              <p:cNvPr id="5" name="Obraz 4">
                <a:extLst>
                  <a:ext uri="{FF2B5EF4-FFF2-40B4-BE49-F238E27FC236}">
                    <a16:creationId xmlns:a16="http://schemas.microsoft.com/office/drawing/2014/main" id="{B24F23CA-D0F4-427F-9710-61A8BEA5B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3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70" t="24488" r="29611" b="24284"/>
              <a:stretch/>
            </p:blipFill>
            <p:spPr>
              <a:xfrm>
                <a:off x="14679542" y="3777572"/>
                <a:ext cx="4340300" cy="4177284"/>
              </a:xfrm>
              <a:prstGeom prst="rect">
                <a:avLst/>
              </a:prstGeom>
              <a:noFill/>
            </p:spPr>
          </p:pic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4502ABE6-DDB9-4BAD-BE8A-DAA2B8E0841F}"/>
                  </a:ext>
                </a:extLst>
              </p:cNvPr>
              <p:cNvSpPr txBox="1"/>
              <p:nvPr/>
            </p:nvSpPr>
            <p:spPr>
              <a:xfrm>
                <a:off x="15053266" y="2684655"/>
                <a:ext cx="359285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6600" b="1">
                    <a:solidFill>
                      <a:srgbClr val="E42B56"/>
                    </a:solidFill>
                    <a:latin typeface="Oswald" pitchFamily="2" charset="-18"/>
                  </a:rPr>
                  <a:t>42</a:t>
                </a:r>
                <a:r>
                  <a:rPr lang="en-US" sz="6600" b="1">
                    <a:solidFill>
                      <a:srgbClr val="E42B56"/>
                    </a:solidFill>
                  </a:rPr>
                  <a:t>%</a:t>
                </a:r>
                <a:endParaRPr lang="pl-PL" sz="6600" b="1">
                  <a:solidFill>
                    <a:srgbClr val="E42B56"/>
                  </a:solidFill>
                </a:endParaRPr>
              </a:p>
            </p:txBody>
          </p:sp>
        </p:grpSp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0395FEE-7568-4383-95F9-A6C7442428C9}"/>
              </a:ext>
            </a:extLst>
          </p:cNvPr>
          <p:cNvSpPr txBox="1"/>
          <p:nvPr/>
        </p:nvSpPr>
        <p:spPr>
          <a:xfrm>
            <a:off x="6245352" y="8512380"/>
            <a:ext cx="11893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6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42% polskich internautów w wieku od 15 lat i starszych używa </a:t>
            </a:r>
            <a:r>
              <a:rPr lang="pl-PL" sz="3200" err="1">
                <a:solidFill>
                  <a:srgbClr val="10293F"/>
                </a:solidFill>
              </a:rPr>
              <a:t>AdBlocka</a:t>
            </a:r>
            <a:r>
              <a:rPr lang="pl-PL" sz="3200">
                <a:solidFill>
                  <a:srgbClr val="10293F"/>
                </a:solidFill>
              </a:rPr>
              <a:t>*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6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Ponad 90% użytkowników korzysta z </a:t>
            </a:r>
            <a:r>
              <a:rPr lang="pl-PL" sz="3200" err="1">
                <a:solidFill>
                  <a:srgbClr val="10293F"/>
                </a:solidFill>
              </a:rPr>
              <a:t>AdBlocka</a:t>
            </a:r>
            <a:r>
              <a:rPr lang="pl-PL" sz="3200">
                <a:solidFill>
                  <a:srgbClr val="10293F"/>
                </a:solidFill>
              </a:rPr>
              <a:t> na desktopie, </a:t>
            </a:r>
            <a:br>
              <a:rPr lang="pl-PL" sz="3200">
                <a:solidFill>
                  <a:srgbClr val="10293F"/>
                </a:solidFill>
              </a:rPr>
            </a:br>
            <a:r>
              <a:rPr lang="pl-PL" sz="3200">
                <a:solidFill>
                  <a:srgbClr val="10293F"/>
                </a:solidFill>
              </a:rPr>
              <a:t>prawie 1/3  na smartfonie, a co szósty na tablecie*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6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Powiadomienia web push są na niego odporne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BA51AA-32C0-4908-87C7-67B66BA24FBE}"/>
              </a:ext>
            </a:extLst>
          </p:cNvPr>
          <p:cNvSpPr txBox="1"/>
          <p:nvPr/>
        </p:nvSpPr>
        <p:spPr>
          <a:xfrm>
            <a:off x="13045440" y="11720822"/>
            <a:ext cx="10127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>
                <a:solidFill>
                  <a:srgbClr val="10293F"/>
                </a:solidFill>
              </a:rPr>
              <a:t>* Źródło: https://www.iab.org.pl/wp-content/uploads/2019/01/Raport-IAB-Zjawisko-blokowania-reklam.pdf</a:t>
            </a:r>
          </a:p>
        </p:txBody>
      </p:sp>
    </p:spTree>
    <p:extLst>
      <p:ext uri="{BB962C8B-B14F-4D97-AF65-F5344CB8AC3E}">
        <p14:creationId xmlns:p14="http://schemas.microsoft.com/office/powerpoint/2010/main" val="14625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7AD4115-E9A9-4D1B-A7BB-31D133D44DE9}"/>
              </a:ext>
            </a:extLst>
          </p:cNvPr>
          <p:cNvSpPr txBox="1"/>
          <p:nvPr/>
        </p:nvSpPr>
        <p:spPr>
          <a:xfrm>
            <a:off x="1193006" y="791868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UŻYTKOWNIKÓW W OPARCIU O AKTYWNOŚĆ</a:t>
            </a:r>
            <a:endParaRPr lang="id-ID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4EA0805-FB28-4DF8-AAC9-A360EACBA74C}"/>
              </a:ext>
            </a:extLst>
          </p:cNvPr>
          <p:cNvSpPr/>
          <p:nvPr/>
        </p:nvSpPr>
        <p:spPr>
          <a:xfrm>
            <a:off x="1195070" y="5014976"/>
            <a:ext cx="11358019" cy="3686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Segmentacja pozwala ukierunkować działania reklamowe </a:t>
            </a:r>
            <a:b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na różne grupy odbiorców, uwzględniając kryteria demograficzne, psychograficzne, behawioralne i geograficzne.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Takie działania pozwalają tworzyć personalizowane oferty, </a:t>
            </a:r>
            <a:b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osiągać lepsze wskaźniki konwersji, angażować odbiorców, </a:t>
            </a:r>
            <a:b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pl-PL" sz="36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 co za tym idzie – zwiększyć zyski.</a:t>
            </a:r>
            <a:endParaRPr lang="pl-PL" sz="3600">
              <a:solidFill>
                <a:srgbClr val="10293F"/>
              </a:solidFill>
            </a:endParaRPr>
          </a:p>
        </p:txBody>
      </p:sp>
      <p:pic>
        <p:nvPicPr>
          <p:cNvPr id="6" name="Obraz 5" descr="Obraz zawierający tekst, osoba, różny&#10;&#10;Opis wygenerowany automatycznie">
            <a:extLst>
              <a:ext uri="{FF2B5EF4-FFF2-40B4-BE49-F238E27FC236}">
                <a16:creationId xmlns:a16="http://schemas.microsoft.com/office/drawing/2014/main" id="{F175E376-1AA6-411D-AD7B-849446CCC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72" r="21559"/>
          <a:stretch/>
        </p:blipFill>
        <p:spPr>
          <a:xfrm>
            <a:off x="12137188" y="2628900"/>
            <a:ext cx="11053806" cy="890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6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419D75B3-6515-4D39-8754-B61C5C9A742A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UŻYTKOWNIKÓW W OPARCIU O AKTYWNOŚĆ</a:t>
            </a:r>
            <a:endParaRPr lang="id-ID"/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62ABA8DD-A971-4530-861B-E9A20BE1E06D}"/>
              </a:ext>
            </a:extLst>
          </p:cNvPr>
          <p:cNvSpPr txBox="1"/>
          <p:nvPr/>
        </p:nvSpPr>
        <p:spPr>
          <a:xfrm>
            <a:off x="1195070" y="2684119"/>
            <a:ext cx="15833090" cy="8956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1219142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itchFamily="34"/>
                <a:cs typeface="Lato" pitchFamily="34"/>
              </a:rPr>
              <a:t>System PushAd umożliwia wdrożenie zaawansowanej i wielopoziomowej segmentacji,</a:t>
            </a:r>
          </a:p>
          <a:p>
            <a:pPr marL="0" marR="0" lvl="0" indent="0" algn="just" defTabSz="1219142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itchFamily="34"/>
                <a:cs typeface="Lato" pitchFamily="34"/>
              </a:rPr>
              <a:t>co pozwala automatycznie wyodrębnić grupy użytkowników na podstawie ich interakcji z witryną, m.in.: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Użytkownicy, którzy odwiedzili / nie odwiedzili konkretnych stron WWW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 z konkretnych miejscowości / województw (np. Warszawa, Kraków)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Użytkownicy, którzy oglądali poszczególne kategorie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 zalogowani / niezalogowani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Użytkownicy, którzy skonwertowali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Użytkownicy wykonujący specyficzne akcje na stronie WWW </a:t>
            </a:r>
            <a:br>
              <a:rPr lang="pl-PL" sz="3200">
                <a:solidFill>
                  <a:srgbClr val="10293F"/>
                </a:solidFill>
              </a:rPr>
            </a:br>
            <a:r>
              <a:rPr lang="pl-PL" sz="3200">
                <a:solidFill>
                  <a:srgbClr val="10293F"/>
                </a:solidFill>
              </a:rPr>
              <a:t>(np. kupno karty upominkowej)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3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>
                <a:solidFill>
                  <a:srgbClr val="10293F"/>
                </a:solidFill>
              </a:rPr>
              <a:t>Możliwe jest także monitorowanie oraz segmentacja </a:t>
            </a:r>
            <a:br>
              <a:rPr lang="pl-PL" sz="3200">
                <a:solidFill>
                  <a:srgbClr val="10293F"/>
                </a:solidFill>
              </a:rPr>
            </a:br>
            <a:r>
              <a:rPr lang="pl-PL" sz="3200">
                <a:solidFill>
                  <a:srgbClr val="10293F"/>
                </a:solidFill>
              </a:rPr>
              <a:t>wszystkich użytkowników witryny - również tych niezapisanych </a:t>
            </a:r>
            <a:br>
              <a:rPr lang="pl-PL" sz="3200">
                <a:solidFill>
                  <a:srgbClr val="10293F"/>
                </a:solidFill>
              </a:rPr>
            </a:br>
            <a:r>
              <a:rPr lang="pl-PL" sz="3200">
                <a:solidFill>
                  <a:srgbClr val="10293F"/>
                </a:solidFill>
              </a:rPr>
              <a:t>do powiadomień web push (wycena opcjonalna, dostępna na zapytanie. </a:t>
            </a:r>
            <a:br>
              <a:rPr lang="pl-PL" sz="3200">
                <a:solidFill>
                  <a:srgbClr val="10293F"/>
                </a:solidFill>
              </a:rPr>
            </a:br>
            <a:r>
              <a:rPr lang="pl-PL" sz="3200">
                <a:solidFill>
                  <a:srgbClr val="10293F"/>
                </a:solidFill>
              </a:rPr>
              <a:t>Funkcjonalność nie jest zawarta w niniejszej ofercie i wycenie)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" pitchFamily="34"/>
              <a:cs typeface="Lato" pitchFamily="34"/>
            </a:endParaRPr>
          </a:p>
        </p:txBody>
      </p:sp>
      <p:pic>
        <p:nvPicPr>
          <p:cNvPr id="7" name="Obraz 6" descr="Obraz zawierający tekst, wewnątrz, computer, osoba&#10;&#10;Opis wygenerowany automatycznie">
            <a:extLst>
              <a:ext uri="{FF2B5EF4-FFF2-40B4-BE49-F238E27FC236}">
                <a16:creationId xmlns:a16="http://schemas.microsoft.com/office/drawing/2014/main" id="{1DBF889E-EF44-412C-83BE-DE6B56A2B3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9994" r="28204" b="10181"/>
          <a:stretch/>
        </p:blipFill>
        <p:spPr>
          <a:xfrm>
            <a:off x="13874968" y="4624485"/>
            <a:ext cx="9297770" cy="701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52741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F5FBCD89-256A-46DC-AD72-C5DF60BEF2D2}"/>
              </a:ext>
            </a:extLst>
          </p:cNvPr>
          <p:cNvSpPr txBox="1"/>
          <p:nvPr/>
        </p:nvSpPr>
        <p:spPr>
          <a:xfrm>
            <a:off x="1174750" y="793750"/>
            <a:ext cx="21997988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UŻYTKOWNIKÓW </a:t>
            </a:r>
            <a:br>
              <a:rPr lang="pl-PL"/>
            </a:br>
            <a:r>
              <a:rPr lang="pl-PL"/>
              <a:t>W OPARCIU O ANALIZĘ PARAMETRÓW TECHNICZNYCH</a:t>
            </a:r>
            <a:endParaRPr lang="id-ID"/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4D49A1FB-DD03-4421-A928-376D02A3C6FB}"/>
              </a:ext>
            </a:extLst>
          </p:cNvPr>
          <p:cNvSpPr txBox="1"/>
          <p:nvPr/>
        </p:nvSpPr>
        <p:spPr>
          <a:xfrm>
            <a:off x="1195070" y="3972043"/>
            <a:ext cx="21997988" cy="70480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1219142" rtl="0" eaLnBrk="1" fontAlgn="auto" latinLnBrk="0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Segmentacja oparta na parametrach technicznych ma na celu określenie specyfiki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interakcji indywidualnych użytkowników w komunikacji ze stroną WWW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w sposób zautomatyzowany. Pod uwagę będą brane liczne zachowania użytkowników,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monitorowane przez system Marketing Automation PushAd,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i skutkować przyznawaniem określonych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tagów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 w module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scoringowym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: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​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ＭＳ Ｐゴシック"/>
              <a:cs typeface="ＭＳ Ｐゴシック"/>
            </a:endParaRPr>
          </a:p>
          <a:p>
            <a:pPr marL="457200" marR="0" lvl="0" indent="-457200" fontAlgn="auto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Analiza urządzenia (platformy sprzętowej – mobile, tablet, laptop, desktop)</a:t>
            </a:r>
            <a:r>
              <a:rPr lang="en-US" sz="3200" kern="0">
                <a:solidFill>
                  <a:srgbClr val="10293F"/>
                </a:solidFill>
              </a:rPr>
              <a:t>​</a:t>
            </a:r>
            <a:endParaRPr lang="pl-PL" sz="3200" kern="0">
              <a:solidFill>
                <a:srgbClr val="10293F"/>
              </a:solidFill>
            </a:endParaRPr>
          </a:p>
          <a:p>
            <a:pPr marL="457200" marR="0" lvl="0" indent="-457200" fontAlgn="auto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Analiza systemu operacyjnego</a:t>
            </a:r>
            <a:r>
              <a:rPr lang="en-US" sz="3200" kern="0">
                <a:solidFill>
                  <a:srgbClr val="10293F"/>
                </a:solidFill>
              </a:rPr>
              <a:t>​</a:t>
            </a:r>
            <a:endParaRPr lang="pl-PL" sz="3200" kern="0">
              <a:solidFill>
                <a:srgbClr val="10293F"/>
              </a:solidFill>
            </a:endParaRPr>
          </a:p>
          <a:p>
            <a:pPr marL="457200" marR="0" lvl="0" indent="-457200" fontAlgn="auto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Analiza przeglądarki</a:t>
            </a:r>
            <a:r>
              <a:rPr lang="en-US" sz="3200" kern="0">
                <a:solidFill>
                  <a:srgbClr val="10293F"/>
                </a:solidFill>
              </a:rPr>
              <a:t>​</a:t>
            </a:r>
            <a:endParaRPr lang="pl-PL" sz="3200" kern="0">
              <a:solidFill>
                <a:srgbClr val="10293F"/>
              </a:solidFill>
            </a:endParaRPr>
          </a:p>
          <a:p>
            <a:pPr marL="457200" marR="0" lvl="0" indent="-457200" fontAlgn="auto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Określenie innych parametrów technicznych, </a:t>
            </a:r>
            <a:br>
              <a:rPr lang="pl-PL" sz="3200" kern="0">
                <a:solidFill>
                  <a:srgbClr val="10293F"/>
                </a:solidFill>
              </a:rPr>
            </a:br>
            <a:r>
              <a:rPr lang="pl-PL" sz="3200" kern="0">
                <a:solidFill>
                  <a:srgbClr val="10293F"/>
                </a:solidFill>
              </a:rPr>
              <a:t>które powinny być monitorowane (rozdzielczość, itd.)</a:t>
            </a:r>
          </a:p>
          <a:p>
            <a:pPr marL="457200" marR="0" lvl="0" indent="-457200" fontAlgn="auto">
              <a:spcBef>
                <a:spcPts val="1200"/>
              </a:spcBef>
              <a:spcAft>
                <a:spcPts val="1200"/>
              </a:spcAft>
              <a:buSzPct val="120000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err="1">
                <a:solidFill>
                  <a:srgbClr val="10293F"/>
                </a:solidFill>
              </a:rPr>
              <a:t>Geolokalizacja</a:t>
            </a:r>
            <a:r>
              <a:rPr lang="pl-PL" sz="3200" kern="0">
                <a:solidFill>
                  <a:srgbClr val="10293F"/>
                </a:solidFill>
              </a:rPr>
              <a:t> oraz możliwość wykorzystania API pogodowego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" pitchFamily="34"/>
              <a:cs typeface="Lato" pitchFamily="34"/>
            </a:endParaRPr>
          </a:p>
        </p:txBody>
      </p:sp>
      <p:pic>
        <p:nvPicPr>
          <p:cNvPr id="7" name="Obraz 6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5C30ED97-8F58-4960-9E07-D774C646A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/>
        </p:blipFill>
        <p:spPr>
          <a:xfrm>
            <a:off x="15084524" y="3594836"/>
            <a:ext cx="8104406" cy="780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52234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174750" y="793750"/>
            <a:ext cx="21997987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WIELOPOZIOMOWE TARGETOWANIE KAMPANII </a:t>
            </a:r>
            <a:endParaRPr lang="id-ID"/>
          </a:p>
        </p:txBody>
      </p:sp>
      <p:sp>
        <p:nvSpPr>
          <p:cNvPr id="36" name="TextBox 35"/>
          <p:cNvSpPr txBox="1"/>
          <p:nvPr/>
        </p:nvSpPr>
        <p:spPr>
          <a:xfrm>
            <a:off x="1195070" y="3237295"/>
            <a:ext cx="9176258" cy="8125311"/>
          </a:xfrm>
          <a:prstGeom prst="rect">
            <a:avLst/>
          </a:prstGeom>
          <a:noFill/>
        </p:spPr>
        <p:txBody>
          <a:bodyPr wrap="square" lIns="182891" tIns="91445" rIns="182891" bIns="91445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Efektywne dotarcie do Twojej grupy docelowej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realizujemy dzięki 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targetowaniu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Lato Light"/>
              </a:rPr>
              <a:t> na:  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urządzenia desktop, mobile, system operacyjny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 err="1">
                <a:solidFill>
                  <a:srgbClr val="10293F"/>
                </a:solidFill>
              </a:rPr>
              <a:t>geolokalizację</a:t>
            </a:r>
            <a:r>
              <a:rPr lang="pl-PL" sz="3200" kern="0">
                <a:solidFill>
                  <a:srgbClr val="10293F"/>
                </a:solidFill>
              </a:rPr>
              <a:t> PL z zawężeniem do kodów pocztowych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kategoryzację serwisów - sieć </a:t>
            </a:r>
            <a:r>
              <a:rPr lang="pl-PL" sz="3200" b="1" kern="0">
                <a:solidFill>
                  <a:srgbClr val="10293F"/>
                </a:solidFill>
              </a:rPr>
              <a:t>FREEMIUM</a:t>
            </a:r>
            <a:r>
              <a:rPr lang="pl-PL" sz="3200" kern="0">
                <a:solidFill>
                  <a:srgbClr val="10293F"/>
                </a:solidFill>
              </a:rPr>
              <a:t> </a:t>
            </a:r>
            <a:br>
              <a:rPr lang="pl-PL" sz="3200" kern="0">
                <a:solidFill>
                  <a:srgbClr val="10293F"/>
                </a:solidFill>
              </a:rPr>
            </a:br>
            <a:r>
              <a:rPr lang="pl-PL" sz="3200" kern="0">
                <a:solidFill>
                  <a:srgbClr val="10293F"/>
                </a:solidFill>
              </a:rPr>
              <a:t>tworzą w przeważającej większości </a:t>
            </a:r>
            <a:br>
              <a:rPr lang="pl-PL" sz="3200" kern="0">
                <a:solidFill>
                  <a:srgbClr val="10293F"/>
                </a:solidFill>
              </a:rPr>
            </a:br>
            <a:r>
              <a:rPr lang="pl-PL" sz="3200" kern="0">
                <a:solidFill>
                  <a:srgbClr val="10293F"/>
                </a:solidFill>
              </a:rPr>
              <a:t>wertykalne serwisy tematyczne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hard </a:t>
            </a:r>
            <a:r>
              <a:rPr lang="pl-PL" sz="3200" kern="0" err="1">
                <a:solidFill>
                  <a:srgbClr val="10293F"/>
                </a:solidFill>
              </a:rPr>
              <a:t>userzy</a:t>
            </a:r>
            <a:r>
              <a:rPr lang="pl-PL" sz="3200" kern="0">
                <a:solidFill>
                  <a:srgbClr val="10293F"/>
                </a:solidFill>
              </a:rPr>
              <a:t> w swojej kategorii - bazę  subskrybentów sieci </a:t>
            </a:r>
            <a:r>
              <a:rPr lang="pl-PL" sz="3200" b="1" kern="0">
                <a:solidFill>
                  <a:srgbClr val="10293F"/>
                </a:solidFill>
              </a:rPr>
              <a:t>FREEMIUM</a:t>
            </a:r>
            <a:r>
              <a:rPr lang="pl-PL" sz="3200" kern="0">
                <a:solidFill>
                  <a:srgbClr val="10293F"/>
                </a:solidFill>
              </a:rPr>
              <a:t> tworzą wyłącznie użytkownicy świadomie i celowo decydujący się na otrzymywanie  informacji, którymi są „żywo” zainteresowani…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kern="0">
                <a:solidFill>
                  <a:srgbClr val="10293F"/>
                </a:solidFill>
              </a:rPr>
              <a:t>… a przy tym zapewnimy Twojej kampanii wysoką skalę dostarczonego ruchu. 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cs typeface="Lato Ligh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22FBCC1-5E3A-4CE4-A031-64951BAD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8" t="7335" r="3586" b="3361"/>
          <a:stretch/>
        </p:blipFill>
        <p:spPr>
          <a:xfrm>
            <a:off x="11740897" y="2557306"/>
            <a:ext cx="5386588" cy="474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253F38-314F-443B-96BA-028C189AF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" t="3108" r="2572" b="11075"/>
          <a:stretch/>
        </p:blipFill>
        <p:spPr>
          <a:xfrm>
            <a:off x="14534632" y="6382640"/>
            <a:ext cx="5185706" cy="524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8762EA0-0ECF-4E91-BDC8-17018BE30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2" t="9316" r="4269" b="3503"/>
          <a:stretch/>
        </p:blipFill>
        <p:spPr>
          <a:xfrm>
            <a:off x="17688930" y="2557306"/>
            <a:ext cx="5329525" cy="474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7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TARGETOWANIE – GRUPA DOCELOWA, DO KTÓREJ DOTRZESZ</a:t>
            </a:r>
            <a:endParaRPr lang="id-ID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C292EF-0CDF-4A20-84CA-8682929E2599}"/>
              </a:ext>
            </a:extLst>
          </p:cNvPr>
          <p:cNvSpPr txBox="1"/>
          <p:nvPr/>
        </p:nvSpPr>
        <p:spPr>
          <a:xfrm>
            <a:off x="5771328" y="2911832"/>
            <a:ext cx="1284134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PRZYKŁADOWE SEGMENTY HARD USERÓW I ICH LICZNOŚCI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6D3A0852-2DE5-4AF7-869B-859954033AEA}"/>
              </a:ext>
            </a:extLst>
          </p:cNvPr>
          <p:cNvGrpSpPr/>
          <p:nvPr/>
        </p:nvGrpSpPr>
        <p:grpSpPr>
          <a:xfrm>
            <a:off x="873554" y="4752910"/>
            <a:ext cx="22641020" cy="4210180"/>
            <a:chOff x="847430" y="3951932"/>
            <a:chExt cx="22641020" cy="4210180"/>
          </a:xfrm>
        </p:grpSpPr>
        <p:pic>
          <p:nvPicPr>
            <p:cNvPr id="6" name="Grafika 5" descr="Sukienka z wypełnieniem pełnym">
              <a:extLst>
                <a:ext uri="{FF2B5EF4-FFF2-40B4-BE49-F238E27FC236}">
                  <a16:creationId xmlns:a16="http://schemas.microsoft.com/office/drawing/2014/main" id="{5268B7A0-3681-4BBC-A297-CBD776E57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00460" y="3951932"/>
              <a:ext cx="2160000" cy="2160000"/>
            </a:xfrm>
            <a:prstGeom prst="rect">
              <a:avLst/>
            </a:prstGeom>
          </p:spPr>
        </p:pic>
        <p:pic>
          <p:nvPicPr>
            <p:cNvPr id="8" name="Grafika 7" descr="Kierownica z wypełnieniem pełnym">
              <a:extLst>
                <a:ext uri="{FF2B5EF4-FFF2-40B4-BE49-F238E27FC236}">
                  <a16:creationId xmlns:a16="http://schemas.microsoft.com/office/drawing/2014/main" id="{7519591E-4FFB-4BB8-A930-6370995A6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66519" y="3951932"/>
              <a:ext cx="2160000" cy="2160000"/>
            </a:xfrm>
            <a:prstGeom prst="rect">
              <a:avLst/>
            </a:prstGeom>
          </p:spPr>
        </p:pic>
        <p:pic>
          <p:nvPicPr>
            <p:cNvPr id="10" name="Grafika 9" descr="Sceneria podmiejska z wypełnieniem pełnym">
              <a:extLst>
                <a:ext uri="{FF2B5EF4-FFF2-40B4-BE49-F238E27FC236}">
                  <a16:creationId xmlns:a16="http://schemas.microsoft.com/office/drawing/2014/main" id="{5DCB40A0-0253-460D-9BDA-8D98006F1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932578" y="3951932"/>
              <a:ext cx="2159999" cy="2159999"/>
            </a:xfrm>
            <a:prstGeom prst="rect">
              <a:avLst/>
            </a:prstGeom>
          </p:spPr>
        </p:pic>
        <p:pic>
          <p:nvPicPr>
            <p:cNvPr id="12" name="Grafika 11" descr="Komputer z wypełnieniem pełnym">
              <a:extLst>
                <a:ext uri="{FF2B5EF4-FFF2-40B4-BE49-F238E27FC236}">
                  <a16:creationId xmlns:a16="http://schemas.microsoft.com/office/drawing/2014/main" id="{495AFFAB-7ED6-43ED-A5D5-D007B436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623542" y="3951932"/>
              <a:ext cx="2159998" cy="2159998"/>
            </a:xfrm>
            <a:prstGeom prst="rect">
              <a:avLst/>
            </a:prstGeom>
          </p:spPr>
        </p:pic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A008595C-3FA4-4B37-ADFE-C6EEF1431979}"/>
                </a:ext>
              </a:extLst>
            </p:cNvPr>
            <p:cNvSpPr txBox="1"/>
            <p:nvPr/>
          </p:nvSpPr>
          <p:spPr>
            <a:xfrm>
              <a:off x="847430" y="6407786"/>
              <a:ext cx="566605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570 000 </a:t>
              </a:r>
            </a:p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SUBSKRYBENTÓW</a:t>
              </a:r>
              <a:endParaRPr lang="pl-PL" sz="36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FASHION (ZAKUPY ONLINE)</a:t>
              </a: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8F607FA3-BB26-46C5-A53E-F29CAB71A305}"/>
                </a:ext>
              </a:extLst>
            </p:cNvPr>
            <p:cNvSpPr txBox="1"/>
            <p:nvPr/>
          </p:nvSpPr>
          <p:spPr>
            <a:xfrm>
              <a:off x="6507685" y="6407786"/>
              <a:ext cx="566605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610 000 </a:t>
              </a:r>
            </a:p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SUBSKRYBENTÓW</a:t>
              </a:r>
              <a:endParaRPr lang="pl-PL" sz="36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MOTORYZACJA</a:t>
              </a: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AA3CD458-C293-428C-B49D-E1F96E911251}"/>
                </a:ext>
              </a:extLst>
            </p:cNvPr>
            <p:cNvSpPr txBox="1"/>
            <p:nvPr/>
          </p:nvSpPr>
          <p:spPr>
            <a:xfrm>
              <a:off x="12167940" y="6407786"/>
              <a:ext cx="566605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360 000 </a:t>
              </a:r>
            </a:p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SUBSKRYBENTÓW</a:t>
              </a:r>
              <a:endParaRPr lang="pl-PL" sz="36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DOM I OGRÓD / DIY</a:t>
              </a: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59B48135-A98B-4B4D-9A71-45DFC813DC4E}"/>
                </a:ext>
              </a:extLst>
            </p:cNvPr>
            <p:cNvSpPr txBox="1"/>
            <p:nvPr/>
          </p:nvSpPr>
          <p:spPr>
            <a:xfrm>
              <a:off x="17822391" y="6407786"/>
              <a:ext cx="566605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449 000 </a:t>
              </a:r>
            </a:p>
            <a:p>
              <a:pPr algn="ctr"/>
              <a:r>
                <a:rPr lang="pl-PL" sz="3600" b="1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SUBSKRYBENTÓW</a:t>
              </a:r>
              <a:endParaRPr lang="pl-PL" sz="36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r>
                <a:rPr lang="pl-PL" sz="3600">
                  <a:solidFill>
                    <a:srgbClr val="10293F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ELEKTRONIKA UŻYTKOWA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9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E79EF-1FA4-4717-BA08-831A190E9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6"/>
          <a:stretch/>
        </p:blipFill>
        <p:spPr>
          <a:xfrm>
            <a:off x="1193006" y="9147866"/>
            <a:ext cx="4531137" cy="321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F7C423-1E64-47E4-91B7-DCA93AABC18C}"/>
              </a:ext>
            </a:extLst>
          </p:cNvPr>
          <p:cNvSpPr txBox="1"/>
          <p:nvPr/>
        </p:nvSpPr>
        <p:spPr>
          <a:xfrm>
            <a:off x="3337248" y="2087857"/>
            <a:ext cx="17709502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Przedstawiamy najnowszą funkcjonalność dotyczącą kampanii FREEMIUM 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Zaawansowana segmentacja oparta na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zainteresowaniach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przywiązaniu do marki </a:t>
            </a:r>
            <a:b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oraz powiązaniu z konkretnymi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intencjami zakupowymi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, wyodrębniająca stopień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zaangażowania użytkowników na podstawie ich dotychczasowych </a:t>
            </a:r>
            <a:r>
              <a:rPr kumimoji="0" lang="pl-PL" sz="36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zachowań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. 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69AB15-F9E7-48EF-A0DA-57C4F2F29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4"/>
          <a:stretch/>
        </p:blipFill>
        <p:spPr>
          <a:xfrm>
            <a:off x="2973725" y="5258032"/>
            <a:ext cx="18436548" cy="388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5">
            <a:extLst>
              <a:ext uri="{FF2B5EF4-FFF2-40B4-BE49-F238E27FC236}">
                <a16:creationId xmlns:a16="http://schemas.microsoft.com/office/drawing/2014/main" id="{439D9C21-591D-44F1-94DE-CC386A4E4255}"/>
              </a:ext>
            </a:extLst>
          </p:cNvPr>
          <p:cNvSpPr txBox="1"/>
          <p:nvPr/>
        </p:nvSpPr>
        <p:spPr>
          <a:xfrm>
            <a:off x="1193006" y="789676"/>
            <a:ext cx="21997987" cy="936000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TAGÓW</a:t>
            </a:r>
            <a:endParaRPr lang="id-ID"/>
          </a:p>
        </p:txBody>
      </p:sp>
      <p:sp>
        <p:nvSpPr>
          <p:cNvPr id="12" name="Strzałka: zakrzywiona w górę 11">
            <a:extLst>
              <a:ext uri="{FF2B5EF4-FFF2-40B4-BE49-F238E27FC236}">
                <a16:creationId xmlns:a16="http://schemas.microsoft.com/office/drawing/2014/main" id="{0676C4DA-740F-473B-B5D7-3894F9AF2939}"/>
              </a:ext>
            </a:extLst>
          </p:cNvPr>
          <p:cNvSpPr/>
          <p:nvPr/>
        </p:nvSpPr>
        <p:spPr>
          <a:xfrm rot="18358954">
            <a:off x="5507135" y="9487303"/>
            <a:ext cx="3672729" cy="2248463"/>
          </a:xfrm>
          <a:prstGeom prst="curvedUpArrow">
            <a:avLst/>
          </a:prstGeom>
          <a:solidFill>
            <a:srgbClr val="E42B56"/>
          </a:solidFill>
          <a:ln>
            <a:solidFill>
              <a:srgbClr val="E42B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25B8789A-F5B1-4948-BE15-BC4EA529E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6"/>
          <a:stretch/>
        </p:blipFill>
        <p:spPr>
          <a:xfrm>
            <a:off x="1193006" y="9074567"/>
            <a:ext cx="4531137" cy="321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F7C423-1E64-47E4-91B7-DCA93AABC18C}"/>
              </a:ext>
            </a:extLst>
          </p:cNvPr>
          <p:cNvSpPr txBox="1"/>
          <p:nvPr/>
        </p:nvSpPr>
        <p:spPr>
          <a:xfrm>
            <a:off x="2768080" y="2078761"/>
            <a:ext cx="1884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Segmentacja bazy opiera się na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historii aktywności poszczególnych użytkowników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b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Wyznacznikiem zainteresowania konkretną kategorią przekazów reklamowych są monitorowane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zachowania (zliczane kliknięcia) dotyczące notyfikacji web push na przestrzeni historycznych kampanii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61342C9-8EAF-4D9D-817B-EB7C504FB902}"/>
              </a:ext>
            </a:extLst>
          </p:cNvPr>
          <p:cNvSpPr txBox="1"/>
          <p:nvPr/>
        </p:nvSpPr>
        <p:spPr>
          <a:xfrm>
            <a:off x="14485699" y="9234612"/>
            <a:ext cx="89969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</a:defRPr>
            </a:lvl1pPr>
          </a:lstStyle>
          <a:p>
            <a:pPr algn="ctr"/>
            <a:r>
              <a:rPr lang="pl-PL"/>
              <a:t>Z KOLEI MINIMUM DWA KLIKNIĘCIA W NOTYFIKACJE Z DANEJ KATEGORII </a:t>
            </a:r>
            <a:br>
              <a:rPr lang="pl-PL"/>
            </a:br>
            <a:r>
              <a:rPr lang="pl-PL"/>
              <a:t>PRZYPISUJĄ SUBSKRYBENTA DO KOLUMNY </a:t>
            </a:r>
            <a:r>
              <a:rPr lang="pl-PL" b="1">
                <a:solidFill>
                  <a:srgbClr val="E42B56"/>
                </a:solidFill>
              </a:rPr>
              <a:t>HEAVY USERS</a:t>
            </a:r>
            <a:r>
              <a:rPr lang="pl-PL"/>
              <a:t>, </a:t>
            </a:r>
            <a:br>
              <a:rPr lang="pl-PL"/>
            </a:br>
            <a:r>
              <a:rPr lang="pl-PL"/>
              <a:t>ŚWIADCZĄCEJ O WYSOKIM ZAANGAŻOWANIU W TREŚCI O DANEJ TEMATYCE.</a:t>
            </a:r>
          </a:p>
          <a:p>
            <a:pPr algn="ctr"/>
            <a:r>
              <a:rPr lang="pl-PL"/>
              <a:t>KAŻDY Z SEGMENTÓW NOTUJE DYNAMICZNY PRZYROST LICZNOŚCI W CZASIE, CO PRZEKŁADAĆ SIĘ BĘDZIE NA CORAZ TO WIĘKSZE ZASIĘGI KAMPANII REALIZOWANYCH W SIECI </a:t>
            </a:r>
            <a:r>
              <a:rPr lang="pl-PL" b="1"/>
              <a:t>FREEMIUM</a:t>
            </a:r>
            <a:r>
              <a:rPr lang="pl-PL"/>
              <a:t>.  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43BDB25-2EDC-43D1-B1E9-1B2E94CE86FC}"/>
              </a:ext>
            </a:extLst>
          </p:cNvPr>
          <p:cNvSpPr txBox="1"/>
          <p:nvPr/>
        </p:nvSpPr>
        <p:spPr>
          <a:xfrm>
            <a:off x="8698838" y="3929856"/>
            <a:ext cx="6986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CO NAJMNIEJ JEDNO KLIKNIĘCIE W POWIADOMIENIA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OZNACZONE KONKRETNYM TAGIEM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ODNOTOWYWANE JEST W OSOBNEJ KOLUMNIE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69AB15-F9E7-48EF-A0DA-57C4F2F29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2" b="3271"/>
          <a:stretch/>
        </p:blipFill>
        <p:spPr>
          <a:xfrm>
            <a:off x="2951518" y="5311953"/>
            <a:ext cx="18480962" cy="376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CD53A8B-21FE-4F90-8F79-F9FB7049387A}"/>
              </a:ext>
            </a:extLst>
          </p:cNvPr>
          <p:cNvSpPr/>
          <p:nvPr/>
        </p:nvSpPr>
        <p:spPr>
          <a:xfrm>
            <a:off x="11402118" y="5311954"/>
            <a:ext cx="2934291" cy="3762613"/>
          </a:xfrm>
          <a:prstGeom prst="rect">
            <a:avLst/>
          </a:prstGeom>
          <a:noFill/>
          <a:ln w="28575"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C953BE3-2C47-4CBA-AEB7-82EBAC406CFD}"/>
              </a:ext>
            </a:extLst>
          </p:cNvPr>
          <p:cNvSpPr/>
          <p:nvPr/>
        </p:nvSpPr>
        <p:spPr>
          <a:xfrm>
            <a:off x="18498189" y="5302064"/>
            <a:ext cx="2934291" cy="3762614"/>
          </a:xfrm>
          <a:prstGeom prst="rect">
            <a:avLst/>
          </a:prstGeom>
          <a:noFill/>
          <a:ln w="28575"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trzałka: zakrzywiona w lewo 10">
            <a:extLst>
              <a:ext uri="{FF2B5EF4-FFF2-40B4-BE49-F238E27FC236}">
                <a16:creationId xmlns:a16="http://schemas.microsoft.com/office/drawing/2014/main" id="{D7E5DE84-B7E4-4889-AEF7-2BBAB38E59A6}"/>
              </a:ext>
            </a:extLst>
          </p:cNvPr>
          <p:cNvSpPr/>
          <p:nvPr/>
        </p:nvSpPr>
        <p:spPr>
          <a:xfrm>
            <a:off x="14498493" y="4593309"/>
            <a:ext cx="1287625" cy="2338165"/>
          </a:xfrm>
          <a:prstGeom prst="curvedLeftArrow">
            <a:avLst/>
          </a:prstGeom>
          <a:solidFill>
            <a:srgbClr val="E42B56"/>
          </a:solidFill>
          <a:ln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05">
            <a:extLst>
              <a:ext uri="{FF2B5EF4-FFF2-40B4-BE49-F238E27FC236}">
                <a16:creationId xmlns:a16="http://schemas.microsoft.com/office/drawing/2014/main" id="{A508A12F-E7BD-4E32-91BC-4F7C203AAC8A}"/>
              </a:ext>
            </a:extLst>
          </p:cNvPr>
          <p:cNvSpPr txBox="1"/>
          <p:nvPr/>
        </p:nvSpPr>
        <p:spPr>
          <a:xfrm>
            <a:off x="1193006" y="789676"/>
            <a:ext cx="21997987" cy="936000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TAGÓW</a:t>
            </a:r>
            <a:endParaRPr lang="id-ID"/>
          </a:p>
        </p:txBody>
      </p:sp>
      <p:sp>
        <p:nvSpPr>
          <p:cNvPr id="22" name="Strzałka: zakrzywiona w lewo 21">
            <a:extLst>
              <a:ext uri="{FF2B5EF4-FFF2-40B4-BE49-F238E27FC236}">
                <a16:creationId xmlns:a16="http://schemas.microsoft.com/office/drawing/2014/main" id="{C0FD0FBE-FCF7-4793-A7A1-D5D45C7562B7}"/>
              </a:ext>
            </a:extLst>
          </p:cNvPr>
          <p:cNvSpPr/>
          <p:nvPr/>
        </p:nvSpPr>
        <p:spPr>
          <a:xfrm rot="10800000">
            <a:off x="14510554" y="7734965"/>
            <a:ext cx="1287625" cy="2338165"/>
          </a:xfrm>
          <a:prstGeom prst="curvedLeftArrow">
            <a:avLst/>
          </a:prstGeom>
          <a:solidFill>
            <a:srgbClr val="E42B56"/>
          </a:solidFill>
          <a:ln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rzałka: zakrzywiona w górę 3">
            <a:extLst>
              <a:ext uri="{FF2B5EF4-FFF2-40B4-BE49-F238E27FC236}">
                <a16:creationId xmlns:a16="http://schemas.microsoft.com/office/drawing/2014/main" id="{BBF3F60C-9E49-440E-8B5D-EB9FF1E2D8D5}"/>
              </a:ext>
            </a:extLst>
          </p:cNvPr>
          <p:cNvSpPr/>
          <p:nvPr/>
        </p:nvSpPr>
        <p:spPr>
          <a:xfrm rot="17976823">
            <a:off x="5041941" y="9824837"/>
            <a:ext cx="4285956" cy="1751177"/>
          </a:xfrm>
          <a:prstGeom prst="curvedUpArrow">
            <a:avLst/>
          </a:prstGeom>
          <a:solidFill>
            <a:srgbClr val="E42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211264" y="793750"/>
            <a:ext cx="21961474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Lato Regular"/>
              </a:rPr>
              <a:t>ROZWIĄZANIE</a:t>
            </a:r>
            <a:endParaRPr kumimoji="0" lang="id-ID" sz="6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Lato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37979" y="1778474"/>
            <a:ext cx="9502744" cy="10125859"/>
          </a:xfrm>
          <a:prstGeom prst="rect">
            <a:avLst/>
          </a:prstGeom>
          <a:noFill/>
        </p:spPr>
        <p:txBody>
          <a:bodyPr wrap="square" lIns="182891" tIns="91445" rIns="182891" bIns="91445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Marketing 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Automation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PushAd jest platformą typu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Custom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Development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, której efektywność definiują poniższe moduły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realizacji działań 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marketingowych: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Blip>
                <a:blip r:embed="rId2"/>
              </a:buBlip>
              <a:tabLst/>
              <a:defRPr/>
            </a:pPr>
            <a:r>
              <a:rPr lang="pl-PL" sz="3200">
                <a:solidFill>
                  <a:srgbClr val="10293F"/>
                </a:solidFill>
                <a:cs typeface="Lato Light"/>
              </a:rPr>
              <a:t>Wielowymiarowa segmentacja użytkowników </a:t>
            </a:r>
            <a:br>
              <a:rPr lang="pl-PL" sz="3200">
                <a:solidFill>
                  <a:srgbClr val="10293F"/>
                </a:solidFill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i subskrybentów strony WWW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 err="1">
                <a:solidFill>
                  <a:srgbClr val="10293F"/>
                </a:solidFill>
                <a:cs typeface="Lato Light"/>
              </a:rPr>
              <a:t>Scoring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 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120000"/>
              <a:buBlip>
                <a:blip r:embed="rId2"/>
              </a:buBlip>
              <a:tabLst/>
              <a:defRPr/>
            </a:pPr>
            <a:r>
              <a:rPr lang="pl-PL" sz="3200">
                <a:solidFill>
                  <a:srgbClr val="10293F"/>
                </a:solidFill>
                <a:cs typeface="Lato Light"/>
              </a:rPr>
              <a:t>Moduł narzędzi </a:t>
            </a:r>
            <a:r>
              <a:rPr lang="pl-PL" sz="3200" err="1">
                <a:solidFill>
                  <a:srgbClr val="10293F"/>
                </a:solidFill>
                <a:cs typeface="Lato Light"/>
              </a:rPr>
              <a:t>website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 </a:t>
            </a:r>
            <a:r>
              <a:rPr lang="pl-PL" sz="3200" err="1">
                <a:solidFill>
                  <a:srgbClr val="10293F"/>
                </a:solidFill>
                <a:cs typeface="Lato Light"/>
              </a:rPr>
              <a:t>layer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, pop-</a:t>
            </a:r>
            <a:r>
              <a:rPr lang="pl-PL" sz="3200" err="1">
                <a:solidFill>
                  <a:srgbClr val="10293F"/>
                </a:solidFill>
                <a:cs typeface="Lato Light"/>
              </a:rPr>
              <a:t>up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 </a:t>
            </a:r>
            <a:br>
              <a:rPr lang="pl-PL" sz="3200">
                <a:solidFill>
                  <a:srgbClr val="10293F"/>
                </a:solidFill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(działania onsite)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cs typeface="Lato Light"/>
              </a:rPr>
              <a:t>Moduły rekomendacyjne </a:t>
            </a:r>
            <a:br>
              <a:rPr lang="pl-PL" sz="3200">
                <a:solidFill>
                  <a:srgbClr val="10293F"/>
                </a:solidFill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i dynamiczne treści na stronach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>
                <a:solidFill>
                  <a:srgbClr val="10293F"/>
                </a:solidFill>
                <a:cs typeface="Lato Light"/>
              </a:rPr>
              <a:t>Powiadomienia web push (działania offsite) 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3200">
                <a:solidFill>
                  <a:srgbClr val="10293F"/>
                </a:solidFill>
                <a:cs typeface="Lato Light"/>
              </a:rPr>
              <a:t>Jako całość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system odpowiada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za zautomatyzowaną </a:t>
            </a:r>
            <a:b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i spersonalizowaną komunikację w czasie rzeczywistym </a:t>
            </a:r>
            <a:b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z użytkownikiem, a wykorzystując w swej strategii komunikacji rozwiązania systemowe z zakresu </a:t>
            </a:r>
            <a:b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kumimoji="0" lang="pl-PL" sz="3200" b="0" i="0" u="none" strike="noStrike" kern="1200" cap="none" spc="0" normalizeH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Drip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M</a:t>
            </a:r>
            <a:r>
              <a:rPr kumimoji="0" lang="pl-PL" sz="3200" b="0" i="0" u="none" strike="noStrike" kern="1200" cap="none" spc="0" normalizeH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arketing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i </a:t>
            </a:r>
            <a:r>
              <a:rPr kumimoji="0" lang="pl-PL" sz="3200" b="0" i="0" u="none" strike="noStrike" kern="1200" cap="none" spc="0" normalizeH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Lead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N</a:t>
            </a:r>
            <a:r>
              <a:rPr kumimoji="0" lang="pl-PL" sz="3200" b="0" i="0" u="none" strike="noStrike" kern="1200" cap="none" spc="0" normalizeH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urturing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</a:t>
            </a:r>
            <a:r>
              <a:rPr lang="pl-PL" sz="3200">
                <a:solidFill>
                  <a:srgbClr val="10293F"/>
                </a:solidFill>
                <a:cs typeface="Lato Light"/>
              </a:rPr>
              <a:t>osiąga </a:t>
            </a: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wysoką skuteczność </a:t>
            </a:r>
            <a:b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kumimoji="0" lang="pl-PL" sz="3200" b="0" i="0" u="none" strike="noStrike" kern="1200" cap="none" spc="0" normalizeH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 realizacji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 „twardych” wskaźników performance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</a:br>
            <a:r>
              <a:rPr lang="pl-PL" sz="3200">
                <a:solidFill>
                  <a:srgbClr val="10293F"/>
                </a:solidFill>
                <a:cs typeface="Lato Light"/>
              </a:rPr>
              <a:t>– konwersja na sprzedaż czy pozyskiwanie leadów. </a:t>
            </a:r>
            <a:endParaRPr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cs typeface="Lato Light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ADB9D8C9-EDC3-464D-8840-8BD05EB0C973}"/>
              </a:ext>
            </a:extLst>
          </p:cNvPr>
          <p:cNvGrpSpPr/>
          <p:nvPr/>
        </p:nvGrpSpPr>
        <p:grpSpPr>
          <a:xfrm>
            <a:off x="12192000" y="4556525"/>
            <a:ext cx="12192000" cy="7117205"/>
            <a:chOff x="8989134" y="2589978"/>
            <a:chExt cx="15394866" cy="8659612"/>
          </a:xfrm>
        </p:grpSpPr>
        <p:pic>
          <p:nvPicPr>
            <p:cNvPr id="4" name="Obraz 3" descr="Obraz zawierający tekst, monitor, zrzut ekranu, wyświetlanie&#10;&#10;Opis wygenerowany automatycznie">
              <a:extLst>
                <a:ext uri="{FF2B5EF4-FFF2-40B4-BE49-F238E27FC236}">
                  <a16:creationId xmlns:a16="http://schemas.microsoft.com/office/drawing/2014/main" id="{749DB88B-F809-4C22-8F62-17C5437C0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134" y="2589978"/>
              <a:ext cx="15394866" cy="8659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EFBF6EF4-765B-47A7-A84B-A691F1A1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37"/>
            <a:stretch/>
          </p:blipFill>
          <p:spPr>
            <a:xfrm>
              <a:off x="11324566" y="3083797"/>
              <a:ext cx="10697234" cy="7713112"/>
            </a:xfrm>
            <a:prstGeom prst="rect">
              <a:avLst/>
            </a:prstGeom>
            <a:effectLst>
              <a:outerShdw blurRad="571500" dist="38100" dir="2700000" algn="tl" rotWithShape="0">
                <a:prstClr val="black">
                  <a:alpha val="16000"/>
                </a:prstClr>
              </a:outerShdw>
            </a:effectLst>
          </p:spPr>
        </p:pic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6C1FB45C-DF63-41C0-8968-A4102FED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6358" y="3373474"/>
            <a:ext cx="4848886" cy="371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0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ED98A38-361B-4CE6-9F9F-D289F837B53C}"/>
              </a:ext>
            </a:extLst>
          </p:cNvPr>
          <p:cNvGrpSpPr/>
          <p:nvPr/>
        </p:nvGrpSpPr>
        <p:grpSpPr>
          <a:xfrm>
            <a:off x="5553530" y="1701494"/>
            <a:ext cx="3802705" cy="11432250"/>
            <a:chOff x="5115808" y="1803895"/>
            <a:chExt cx="3802705" cy="1143225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E52DF41-DE7B-4E1F-B876-630E3620B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5808" y="1803895"/>
              <a:ext cx="2987259" cy="11432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Strzałka: w prawo 12">
              <a:extLst>
                <a:ext uri="{FF2B5EF4-FFF2-40B4-BE49-F238E27FC236}">
                  <a16:creationId xmlns:a16="http://schemas.microsoft.com/office/drawing/2014/main" id="{CEC54E58-A175-478F-B2CA-9BFB049D83F2}"/>
                </a:ext>
              </a:extLst>
            </p:cNvPr>
            <p:cNvSpPr/>
            <p:nvPr/>
          </p:nvSpPr>
          <p:spPr>
            <a:xfrm>
              <a:off x="8246709" y="2761862"/>
              <a:ext cx="671804" cy="522514"/>
            </a:xfrm>
            <a:prstGeom prst="rightArrow">
              <a:avLst/>
            </a:prstGeom>
            <a:solidFill>
              <a:srgbClr val="E42B56"/>
            </a:solidFill>
            <a:ln>
              <a:solidFill>
                <a:srgbClr val="E42B5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21860974-3677-4B5A-AB37-63014BB17F93}"/>
                </a:ext>
              </a:extLst>
            </p:cNvPr>
            <p:cNvSpPr/>
            <p:nvPr/>
          </p:nvSpPr>
          <p:spPr>
            <a:xfrm>
              <a:off x="5115808" y="2761863"/>
              <a:ext cx="2987259" cy="522513"/>
            </a:xfrm>
            <a:prstGeom prst="rect">
              <a:avLst/>
            </a:prstGeom>
            <a:noFill/>
            <a:ln w="28575">
              <a:solidFill>
                <a:srgbClr val="E42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DF7C423-1E64-47E4-91B7-DCA93AABC18C}"/>
              </a:ext>
            </a:extLst>
          </p:cNvPr>
          <p:cNvSpPr txBox="1"/>
          <p:nvPr/>
        </p:nvSpPr>
        <p:spPr>
          <a:xfrm>
            <a:off x="19013350" y="4041844"/>
            <a:ext cx="4166648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Tagi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 oparte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na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zaawansowanej taksonomii 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posiadają strukturę drzewa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i uporządkowane są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w relacjach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element nadrzędny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element podrzędny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, według konkretnych kategorii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131F46F2-E765-4835-8438-7ED114FBAD0D}"/>
              </a:ext>
            </a:extLst>
          </p:cNvPr>
          <p:cNvSpPr/>
          <p:nvPr/>
        </p:nvSpPr>
        <p:spPr>
          <a:xfrm>
            <a:off x="13581940" y="4435750"/>
            <a:ext cx="671804" cy="522514"/>
          </a:xfrm>
          <a:prstGeom prst="rightArrow">
            <a:avLst/>
          </a:prstGeom>
          <a:solidFill>
            <a:srgbClr val="E42B56"/>
          </a:solidFill>
          <a:ln>
            <a:solidFill>
              <a:srgbClr val="E42B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863CEC7-8617-490A-87BD-804B50E0EFC2}"/>
              </a:ext>
            </a:extLst>
          </p:cNvPr>
          <p:cNvGrpSpPr/>
          <p:nvPr/>
        </p:nvGrpSpPr>
        <p:grpSpPr>
          <a:xfrm>
            <a:off x="1174750" y="1665629"/>
            <a:ext cx="4239129" cy="3876756"/>
            <a:chOff x="631451" y="1943295"/>
            <a:chExt cx="4239129" cy="3876756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7A2202F4-3AC7-4DCE-BF6F-CF605ACB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451" y="1943295"/>
              <a:ext cx="3420666" cy="3876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C78EDED1-BA33-48F3-B439-495CEE670AF5}"/>
                </a:ext>
              </a:extLst>
            </p:cNvPr>
            <p:cNvSpPr/>
            <p:nvPr/>
          </p:nvSpPr>
          <p:spPr>
            <a:xfrm>
              <a:off x="631451" y="4609322"/>
              <a:ext cx="3427674" cy="933062"/>
            </a:xfrm>
            <a:prstGeom prst="rect">
              <a:avLst/>
            </a:prstGeom>
            <a:noFill/>
            <a:ln w="28575">
              <a:solidFill>
                <a:srgbClr val="E42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trzałka: w prawo 10">
              <a:extLst>
                <a:ext uri="{FF2B5EF4-FFF2-40B4-BE49-F238E27FC236}">
                  <a16:creationId xmlns:a16="http://schemas.microsoft.com/office/drawing/2014/main" id="{D199F546-4E28-4040-86C2-CDCAF72CC700}"/>
                </a:ext>
              </a:extLst>
            </p:cNvPr>
            <p:cNvSpPr/>
            <p:nvPr/>
          </p:nvSpPr>
          <p:spPr>
            <a:xfrm>
              <a:off x="4198776" y="4814596"/>
              <a:ext cx="671804" cy="522514"/>
            </a:xfrm>
            <a:prstGeom prst="rightArrow">
              <a:avLst/>
            </a:prstGeom>
            <a:solidFill>
              <a:srgbClr val="E42B56"/>
            </a:solidFill>
            <a:ln>
              <a:solidFill>
                <a:srgbClr val="E42B5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755EFD5D-0B53-44B8-9021-92D20D875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12"/>
          <a:stretch/>
        </p:blipFill>
        <p:spPr>
          <a:xfrm>
            <a:off x="9498903" y="1665629"/>
            <a:ext cx="3940369" cy="1031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AE0136CB-419A-4A02-8F53-E7D988976CBF}"/>
              </a:ext>
            </a:extLst>
          </p:cNvPr>
          <p:cNvSpPr/>
          <p:nvPr/>
        </p:nvSpPr>
        <p:spPr>
          <a:xfrm>
            <a:off x="9491896" y="4122675"/>
            <a:ext cx="3947376" cy="974092"/>
          </a:xfrm>
          <a:prstGeom prst="rect">
            <a:avLst/>
          </a:prstGeom>
          <a:noFill/>
          <a:ln w="28575">
            <a:solidFill>
              <a:srgbClr val="E42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254F1CCF-BC7B-4E0A-9A5F-BE3301A8F72E}"/>
              </a:ext>
            </a:extLst>
          </p:cNvPr>
          <p:cNvGrpSpPr/>
          <p:nvPr/>
        </p:nvGrpSpPr>
        <p:grpSpPr>
          <a:xfrm>
            <a:off x="14396414" y="1665628"/>
            <a:ext cx="3294024" cy="10313011"/>
            <a:chOff x="14340833" y="1889562"/>
            <a:chExt cx="3294024" cy="10313011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FDF6B966-995E-4937-88F5-CEAEC1991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457"/>
            <a:stretch/>
          </p:blipFill>
          <p:spPr>
            <a:xfrm>
              <a:off x="14340833" y="1889562"/>
              <a:ext cx="3294024" cy="10313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21B6A845-653D-4FF3-BBCD-52E532246737}"/>
                </a:ext>
              </a:extLst>
            </p:cNvPr>
            <p:cNvSpPr/>
            <p:nvPr/>
          </p:nvSpPr>
          <p:spPr>
            <a:xfrm>
              <a:off x="14340833" y="4557047"/>
              <a:ext cx="3294024" cy="727788"/>
            </a:xfrm>
            <a:prstGeom prst="rect">
              <a:avLst/>
            </a:prstGeom>
            <a:noFill/>
            <a:ln w="28575">
              <a:solidFill>
                <a:srgbClr val="E42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80AC0763-524D-471B-AADE-9CCA348CA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547" r="19907"/>
          <a:stretch/>
        </p:blipFill>
        <p:spPr>
          <a:xfrm>
            <a:off x="1174750" y="793751"/>
            <a:ext cx="16515688" cy="871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DF7C423-1E64-47E4-91B7-DCA93AABC18C}"/>
              </a:ext>
            </a:extLst>
          </p:cNvPr>
          <p:cNvSpPr txBox="1"/>
          <p:nvPr/>
        </p:nvSpPr>
        <p:spPr>
          <a:xfrm>
            <a:off x="1174750" y="812038"/>
            <a:ext cx="20520137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Baza </a:t>
            </a:r>
            <a:r>
              <a:rPr kumimoji="0" lang="pl-PL" sz="4400" b="1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Freemium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 to obecnie ponad </a:t>
            </a:r>
            <a:r>
              <a:rPr lang="pl-PL" sz="4400" b="1">
                <a:solidFill>
                  <a:srgbClr val="E42B56"/>
                </a:solidFill>
              </a:rPr>
              <a:t>3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,5 mln subskrybentów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! * 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Taka wielkość bazy pozwala na zebranie segmentów o liczebności pozwalającej na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realne </a:t>
            </a:r>
            <a:r>
              <a:rPr kumimoji="0" lang="pl-PL" sz="3600" b="1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targetowanie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 kampanii według określonych zainteresowań, </a:t>
            </a:r>
            <a:r>
              <a:rPr kumimoji="0" lang="pl-PL" sz="36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brandów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 czy intencji zakupowych. Baza wydawców stale jest poszerzana, a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wraz z kolejnymi kampaniami analogicznie będą rosnąć poszczególne segmenty </a:t>
            </a:r>
            <a:r>
              <a:rPr kumimoji="0" lang="pl-PL" sz="3600" b="1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heavy </a:t>
            </a:r>
            <a:r>
              <a:rPr kumimoji="0" lang="pl-PL" sz="3600" b="1" u="none" strike="noStrike" kern="1200" cap="none" spc="0" normalizeH="0" baseline="0" noProof="0" err="1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+mn-cs"/>
              </a:rPr>
              <a:t>users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4E0EDD42-ABBB-44C1-85BA-B5DB598D6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105168"/>
              </p:ext>
            </p:extLst>
          </p:nvPr>
        </p:nvGraphicFramePr>
        <p:xfrm>
          <a:off x="1174751" y="3754860"/>
          <a:ext cx="21997988" cy="7774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A789739-9C49-486D-A7A4-C79157A5CF16}"/>
              </a:ext>
            </a:extLst>
          </p:cNvPr>
          <p:cNvSpPr txBox="1"/>
          <p:nvPr/>
        </p:nvSpPr>
        <p:spPr>
          <a:xfrm>
            <a:off x="19564350" y="1173300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+mn-cs"/>
              </a:rPr>
              <a:t>* Stan na grudzień 2020 r.</a:t>
            </a:r>
          </a:p>
        </p:txBody>
      </p:sp>
    </p:spTree>
    <p:extLst>
      <p:ext uri="{BB962C8B-B14F-4D97-AF65-F5344CB8AC3E}">
        <p14:creationId xmlns:p14="http://schemas.microsoft.com/office/powerpoint/2010/main" val="29865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5">
            <a:extLst>
              <a:ext uri="{FF2B5EF4-FFF2-40B4-BE49-F238E27FC236}">
                <a16:creationId xmlns:a16="http://schemas.microsoft.com/office/drawing/2014/main" id="{923C4BC5-E288-4F8D-BCD1-A71C82F633CA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DMP</a:t>
            </a:r>
            <a:endParaRPr lang="id-ID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29A4AD5-85A1-4F43-9C5F-7E4046A06BEF}"/>
              </a:ext>
            </a:extLst>
          </p:cNvPr>
          <p:cNvSpPr txBox="1"/>
          <p:nvPr/>
        </p:nvSpPr>
        <p:spPr>
          <a:xfrm>
            <a:off x="3944144" y="2196668"/>
            <a:ext cx="1645920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Data Management Platform (DMP)</a:t>
            </a: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to zaawansowana segmentacja </a:t>
            </a:r>
            <a:b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oparta na 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zainteresowaniach</a:t>
            </a: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przywiązaniu do marki </a:t>
            </a: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oraz powiązaniu </a:t>
            </a:r>
            <a:b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z konkretnymi </a:t>
            </a:r>
            <a:r>
              <a:rPr kumimoji="0" lang="pl-PL" sz="44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intencjami zakupowymi</a:t>
            </a: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, wyodrębniająca stopień zaangażowania użytkowników na podstawie ich dotychczasowych </a:t>
            </a:r>
            <a:r>
              <a:rPr kumimoji="0" lang="pl-PL" sz="4400" b="0" i="0" u="none" strike="noStrike" kern="1200" cap="none" spc="0" normalizeH="0" baseline="0" noProof="0" err="1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zachowań</a:t>
            </a:r>
            <a:r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. 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B3E06A-7D5A-4B7C-93D8-3566750D2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14255"/>
          <a:stretch/>
        </p:blipFill>
        <p:spPr>
          <a:xfrm>
            <a:off x="7049143" y="5260990"/>
            <a:ext cx="10285714" cy="691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8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318BEF15-348A-4DAC-A3C9-B42AF7EEB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12" y="2100549"/>
            <a:ext cx="18829176" cy="1023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F7C423-1E64-47E4-91B7-DCA93AABC18C}"/>
              </a:ext>
            </a:extLst>
          </p:cNvPr>
          <p:cNvSpPr txBox="1"/>
          <p:nvPr/>
        </p:nvSpPr>
        <p:spPr>
          <a:xfrm>
            <a:off x="10254702" y="3549380"/>
            <a:ext cx="1094444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Data Management Platform (DMP)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Przedstawiamy najnowszą funkcjonalność </a:t>
            </a:r>
            <a:b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dotyczącą segmentacji w kampaniach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FREEMIUM</a:t>
            </a:r>
            <a: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105">
            <a:extLst>
              <a:ext uri="{FF2B5EF4-FFF2-40B4-BE49-F238E27FC236}">
                <a16:creationId xmlns:a16="http://schemas.microsoft.com/office/drawing/2014/main" id="{FD4B0EC9-7294-4743-B980-494EF26C3484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DMP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15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AE7E4F4-6B56-4B58-973D-BC6722780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68" y="2519903"/>
            <a:ext cx="15616470" cy="899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0651A4-4623-4CCA-9DE4-88C008EC7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8"/>
          <a:stretch/>
        </p:blipFill>
        <p:spPr>
          <a:xfrm>
            <a:off x="1174750" y="6815613"/>
            <a:ext cx="5285685" cy="470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trzałka: zakrzywiona w górę 11">
            <a:extLst>
              <a:ext uri="{FF2B5EF4-FFF2-40B4-BE49-F238E27FC236}">
                <a16:creationId xmlns:a16="http://schemas.microsoft.com/office/drawing/2014/main" id="{0676C4DA-740F-473B-B5D7-3894F9AF2939}"/>
              </a:ext>
            </a:extLst>
          </p:cNvPr>
          <p:cNvSpPr/>
          <p:nvPr/>
        </p:nvSpPr>
        <p:spPr>
          <a:xfrm>
            <a:off x="5598564" y="11253421"/>
            <a:ext cx="3115394" cy="1067559"/>
          </a:xfrm>
          <a:prstGeom prst="curvedUpArrow">
            <a:avLst>
              <a:gd name="adj1" fmla="val 25000"/>
              <a:gd name="adj2" fmla="val 63969"/>
              <a:gd name="adj3" fmla="val 51923"/>
            </a:avLst>
          </a:prstGeom>
          <a:solidFill>
            <a:srgbClr val="E42B56"/>
          </a:solidFill>
          <a:ln>
            <a:solidFill>
              <a:srgbClr val="E42B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05">
            <a:extLst>
              <a:ext uri="{FF2B5EF4-FFF2-40B4-BE49-F238E27FC236}">
                <a16:creationId xmlns:a16="http://schemas.microsoft.com/office/drawing/2014/main" id="{04428C04-D589-4B45-8F98-B632160E3F91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DMP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15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3FED834-8E9D-475F-AE7F-B814EF7FB1F2}"/>
              </a:ext>
            </a:extLst>
          </p:cNvPr>
          <p:cNvSpPr txBox="1"/>
          <p:nvPr/>
        </p:nvSpPr>
        <p:spPr>
          <a:xfrm>
            <a:off x="15414634" y="5280645"/>
            <a:ext cx="773525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Dzięki wdrożeniu integracji danych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możemy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precyzyjniej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kierować kampanie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do wybranych grup odbiorców.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Odpowiednio dobrane segmenty przekładają się na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zwiększenie CTR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b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co prowadzi do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maksymalizacji sprzedaży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198352CE-6AFF-4C2A-8DA2-1EF270B2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8" y="1796598"/>
            <a:ext cx="12203320" cy="1039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EFA27F3-34A3-46D8-BE3A-77EC51C164E0}"/>
              </a:ext>
            </a:extLst>
          </p:cNvPr>
          <p:cNvGrpSpPr/>
          <p:nvPr/>
        </p:nvGrpSpPr>
        <p:grpSpPr>
          <a:xfrm>
            <a:off x="3568797" y="4765119"/>
            <a:ext cx="7830202" cy="4185761"/>
            <a:chOff x="4847539" y="4964909"/>
            <a:chExt cx="7830202" cy="4185761"/>
          </a:xfrm>
        </p:grpSpPr>
        <p:sp>
          <p:nvSpPr>
            <p:cNvPr id="14" name="pole tekstowe 2">
              <a:extLst>
                <a:ext uri="{FF2B5EF4-FFF2-40B4-BE49-F238E27FC236}">
                  <a16:creationId xmlns:a16="http://schemas.microsoft.com/office/drawing/2014/main" id="{E5E7FEA1-E00F-48DD-B479-62959CF1D86F}"/>
                </a:ext>
              </a:extLst>
            </p:cNvPr>
            <p:cNvSpPr txBox="1"/>
            <p:nvPr/>
          </p:nvSpPr>
          <p:spPr>
            <a:xfrm>
              <a:off x="5781557" y="4964909"/>
              <a:ext cx="5962166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3600">
                  <a:solidFill>
                    <a:srgbClr val="10293F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MAMY</a:t>
              </a:r>
            </a:p>
          </p:txBody>
        </p:sp>
        <p:sp>
          <p:nvSpPr>
            <p:cNvPr id="15" name="pole tekstowe 3">
              <a:extLst>
                <a:ext uri="{FF2B5EF4-FFF2-40B4-BE49-F238E27FC236}">
                  <a16:creationId xmlns:a16="http://schemas.microsoft.com/office/drawing/2014/main" id="{9E76660A-EFF2-44B6-96D6-06789E20F3FE}"/>
                </a:ext>
              </a:extLst>
            </p:cNvPr>
            <p:cNvSpPr txBox="1"/>
            <p:nvPr/>
          </p:nvSpPr>
          <p:spPr>
            <a:xfrm>
              <a:off x="6221455" y="5611240"/>
              <a:ext cx="5082370" cy="315471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19900" b="1">
                  <a:solidFill>
                    <a:srgbClr val="E42B56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1358</a:t>
              </a:r>
            </a:p>
          </p:txBody>
        </p:sp>
        <p:sp>
          <p:nvSpPr>
            <p:cNvPr id="16" name="pole tekstowe 4">
              <a:extLst>
                <a:ext uri="{FF2B5EF4-FFF2-40B4-BE49-F238E27FC236}">
                  <a16:creationId xmlns:a16="http://schemas.microsoft.com/office/drawing/2014/main" id="{67617145-9AA4-49B2-AEB2-6DCFFB0BBAF6}"/>
                </a:ext>
              </a:extLst>
            </p:cNvPr>
            <p:cNvSpPr txBox="1"/>
            <p:nvPr/>
          </p:nvSpPr>
          <p:spPr>
            <a:xfrm>
              <a:off x="4847539" y="8381229"/>
              <a:ext cx="7830202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4400">
                  <a:solidFill>
                    <a:srgbClr val="10293F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PRECYZYJNYCH SEGMENTÓW W DMP</a:t>
              </a:r>
              <a:endParaRPr lang="pl-PL" sz="2400">
                <a:solidFill>
                  <a:srgbClr val="10293F"/>
                </a:solidFill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sp>
        <p:nvSpPr>
          <p:cNvPr id="12" name="TextBox 105">
            <a:extLst>
              <a:ext uri="{FF2B5EF4-FFF2-40B4-BE49-F238E27FC236}">
                <a16:creationId xmlns:a16="http://schemas.microsoft.com/office/drawing/2014/main" id="{455A01F7-ABC4-4605-9EE1-DFE0DCC44BF6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DMP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525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75EFDA6A-8F2D-4B9B-89F6-ADD2A22C4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"/>
          <a:stretch/>
        </p:blipFill>
        <p:spPr>
          <a:xfrm>
            <a:off x="12801600" y="5178472"/>
            <a:ext cx="9183758" cy="401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FDC67F-0278-4755-A0AB-AA944ABB9A24}"/>
              </a:ext>
            </a:extLst>
          </p:cNvPr>
          <p:cNvSpPr txBox="1"/>
          <p:nvPr/>
        </p:nvSpPr>
        <p:spPr>
          <a:xfrm>
            <a:off x="12801600" y="10082546"/>
            <a:ext cx="918375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Calibri"/>
              </a:rPr>
              <a:t>Możliwe są wszelkie działania na segmentach: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Calibri"/>
              </a:rPr>
              <a:t>suma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Calibri"/>
              </a:rPr>
              <a:t>,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Calibri"/>
              </a:rPr>
              <a:t>różnica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Calibri"/>
              </a:rPr>
              <a:t>, </a:t>
            </a: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Calibri"/>
              </a:rPr>
              <a:t>część wspólna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E42B56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+mn-ea"/>
                <a:cs typeface="Calibri"/>
              </a:rPr>
              <a:t>w szerokim zakresie czasu.</a:t>
            </a:r>
          </a:p>
        </p:txBody>
      </p:sp>
      <p:sp>
        <p:nvSpPr>
          <p:cNvPr id="9" name="Strzałka: zakrzywiona w górę 8">
            <a:extLst>
              <a:ext uri="{FF2B5EF4-FFF2-40B4-BE49-F238E27FC236}">
                <a16:creationId xmlns:a16="http://schemas.microsoft.com/office/drawing/2014/main" id="{6D286856-31CE-4D34-84C5-6710480F3AA8}"/>
              </a:ext>
            </a:extLst>
          </p:cNvPr>
          <p:cNvSpPr/>
          <p:nvPr/>
        </p:nvSpPr>
        <p:spPr>
          <a:xfrm rot="14307582">
            <a:off x="17171627" y="7847421"/>
            <a:ext cx="3185949" cy="1152225"/>
          </a:xfrm>
          <a:prstGeom prst="curvedUpArrow">
            <a:avLst>
              <a:gd name="adj1" fmla="val 25000"/>
              <a:gd name="adj2" fmla="val 63969"/>
              <a:gd name="adj3" fmla="val 51923"/>
            </a:avLst>
          </a:prstGeom>
          <a:solidFill>
            <a:srgbClr val="E42B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3" descr="Obraz zawierający zrzut ekranu, wewnątrz, komputer, computer&#10;&#10;Opis wygenerowany automatycznie">
            <a:extLst>
              <a:ext uri="{FF2B5EF4-FFF2-40B4-BE49-F238E27FC236}">
                <a16:creationId xmlns:a16="http://schemas.microsoft.com/office/drawing/2014/main" id="{EA74F055-6AC0-4C42-971A-82866C36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61" y="2090540"/>
            <a:ext cx="10710443" cy="995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5">
            <a:extLst>
              <a:ext uri="{FF2B5EF4-FFF2-40B4-BE49-F238E27FC236}">
                <a16:creationId xmlns:a16="http://schemas.microsoft.com/office/drawing/2014/main" id="{EF6AB741-573F-46C9-91D3-07AE17C3344C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SEGMENTACJA NA PODSTAWIE DMP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82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B39D39-87C1-41AF-B114-A1CDB0FB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848" t="2591" r="4831" b="2591"/>
          <a:stretch/>
        </p:blipFill>
        <p:spPr>
          <a:xfrm>
            <a:off x="8786264" y="4628216"/>
            <a:ext cx="6852671" cy="625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F26D46D-3FAA-4AD6-AFD6-6BA22F41D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9506" t="5622" r="2730" b="3162"/>
          <a:stretch/>
        </p:blipFill>
        <p:spPr>
          <a:xfrm>
            <a:off x="1174750" y="3001572"/>
            <a:ext cx="6626461" cy="669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92ACA5-2693-4751-B96B-BB02057870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835" t="3775" r="4507" b="3280"/>
          <a:stretch/>
        </p:blipFill>
        <p:spPr>
          <a:xfrm>
            <a:off x="16528223" y="3001573"/>
            <a:ext cx="6644515" cy="669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5">
            <a:extLst>
              <a:ext uri="{FF2B5EF4-FFF2-40B4-BE49-F238E27FC236}">
                <a16:creationId xmlns:a16="http://schemas.microsoft.com/office/drawing/2014/main" id="{39B2727E-2F5D-4C69-8591-EF3983698474}"/>
              </a:ext>
            </a:extLst>
          </p:cNvPr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POZYSKANIE NOWEGO RUCHU - NOTYFIKACJE WEB PUSH</a:t>
            </a:r>
            <a:endParaRPr lang="id-ID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92C0A25-5D0B-4289-B104-A6AE5A8A7CF5}"/>
              </a:ext>
            </a:extLst>
          </p:cNvPr>
          <p:cNvSpPr txBox="1"/>
          <p:nvPr/>
        </p:nvSpPr>
        <p:spPr>
          <a:xfrm>
            <a:off x="5791929" y="2355241"/>
            <a:ext cx="1284134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KREACJE W EMISJI</a:t>
            </a: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44AB4A8-6143-420C-83CA-C9AF3207613E}"/>
              </a:ext>
            </a:extLst>
          </p:cNvPr>
          <p:cNvSpPr txBox="1"/>
          <p:nvPr/>
        </p:nvSpPr>
        <p:spPr>
          <a:xfrm>
            <a:off x="1211464" y="793750"/>
            <a:ext cx="21961273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PUSHAD TO GWARANCJA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C2DF14E-BDC7-469A-8593-1CC4BC23659D}"/>
              </a:ext>
            </a:extLst>
          </p:cNvPr>
          <p:cNvGrpSpPr/>
          <p:nvPr/>
        </p:nvGrpSpPr>
        <p:grpSpPr>
          <a:xfrm>
            <a:off x="3552672" y="2193963"/>
            <a:ext cx="7114130" cy="3885539"/>
            <a:chOff x="1485334" y="3147640"/>
            <a:chExt cx="7114130" cy="3885539"/>
          </a:xfrm>
        </p:grpSpPr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AB636804-7FD6-4631-9415-BF2391EA6807}"/>
                </a:ext>
              </a:extLst>
            </p:cNvPr>
            <p:cNvSpPr txBox="1">
              <a:spLocks/>
            </p:cNvSpPr>
            <p:nvPr/>
          </p:nvSpPr>
          <p:spPr>
            <a:xfrm>
              <a:off x="1485334" y="5307640"/>
              <a:ext cx="7114130" cy="1725539"/>
            </a:xfrm>
            <a:prstGeom prst="rect">
              <a:avLst/>
            </a:prstGeom>
          </p:spPr>
          <p:txBody>
            <a:bodyPr vert="horz" wrap="squar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latin typeface="+mn-lt"/>
                  <a:ea typeface="+mn-ea"/>
                </a:rPr>
                <a:t>NASZĄ </a:t>
              </a:r>
              <a:r>
                <a:rPr lang="pl-PL" sz="2800" b="1">
                  <a:solidFill>
                    <a:srgbClr val="10293F"/>
                  </a:solidFill>
                  <a:latin typeface="+mn-lt"/>
                </a:rPr>
                <a:t>PRZEWAGĄ SĄ PRZEDE WSZYSTKIM </a:t>
              </a:r>
              <a:br>
                <a:rPr lang="pl-PL" sz="2800" b="1">
                  <a:solidFill>
                    <a:srgbClr val="10293F"/>
                  </a:solidFill>
                  <a:latin typeface="+mn-lt"/>
                </a:rPr>
              </a:br>
              <a:r>
                <a:rPr lang="pl-PL" sz="2800" b="1">
                  <a:solidFill>
                    <a:srgbClr val="10293F"/>
                  </a:solidFill>
                  <a:latin typeface="+mn-lt"/>
                </a:rPr>
                <a:t>WYNIKI </a:t>
              </a: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latin typeface="+mn-lt"/>
                  <a:ea typeface="+mn-ea"/>
                </a:rPr>
                <a:t>JAKOŚCI RUCHU, JAKI DOSTARCZAMY: </a:t>
              </a:r>
              <a:b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latin typeface="+mn-lt"/>
                  <a:ea typeface="+mn-ea"/>
                </a:rPr>
              </a:br>
              <a:r>
                <a:rPr kumimoji="0" lang="pl-PL" sz="2800" b="1" i="0" u="none" strike="noStrike" kern="1200" cap="none" spc="0" normalizeH="0" baseline="0" noProof="0">
                  <a:ln>
                    <a:noFill/>
                  </a:ln>
                  <a:solidFill>
                    <a:srgbClr val="10293F"/>
                  </a:solidFill>
                  <a:effectLst/>
                  <a:uLnTx/>
                  <a:uFillTx/>
                  <a:latin typeface="+mn-lt"/>
                  <a:ea typeface="+mn-ea"/>
                </a:rPr>
                <a:t>CTR, BR, CZAS SPĘDZONY NA STRONIE</a:t>
              </a:r>
            </a:p>
          </p:txBody>
        </p:sp>
        <p:pic>
          <p:nvPicPr>
            <p:cNvPr id="3" name="Grafika 2" descr="Wykres słupkowy z trendem wzrostowym z wypełnieniem pełnym">
              <a:extLst>
                <a:ext uri="{FF2B5EF4-FFF2-40B4-BE49-F238E27FC236}">
                  <a16:creationId xmlns:a16="http://schemas.microsoft.com/office/drawing/2014/main" id="{CA22E0DF-A982-439A-980A-06D8D9074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2399" y="3147640"/>
              <a:ext cx="2160000" cy="2160000"/>
            </a:xfrm>
            <a:prstGeom prst="rect">
              <a:avLst/>
            </a:prstGeom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526BEA5-1F99-4191-9722-03303AB45908}"/>
              </a:ext>
            </a:extLst>
          </p:cNvPr>
          <p:cNvGrpSpPr/>
          <p:nvPr/>
        </p:nvGrpSpPr>
        <p:grpSpPr>
          <a:xfrm>
            <a:off x="13717199" y="2193963"/>
            <a:ext cx="8037303" cy="4402604"/>
            <a:chOff x="13717199" y="2584705"/>
            <a:chExt cx="8037303" cy="4402604"/>
          </a:xfrm>
        </p:grpSpPr>
        <p:sp>
          <p:nvSpPr>
            <p:cNvPr id="41" name="Subtitle 2">
              <a:extLst>
                <a:ext uri="{FF2B5EF4-FFF2-40B4-BE49-F238E27FC236}">
                  <a16:creationId xmlns:a16="http://schemas.microsoft.com/office/drawing/2014/main" id="{7CDF1F07-28C4-447E-B4E3-9D3485B6D572}"/>
                </a:ext>
              </a:extLst>
            </p:cNvPr>
            <p:cNvSpPr txBox="1">
              <a:spLocks/>
            </p:cNvSpPr>
            <p:nvPr/>
          </p:nvSpPr>
          <p:spPr>
            <a:xfrm>
              <a:off x="13717199" y="4744705"/>
              <a:ext cx="8037303" cy="2242604"/>
            </a:xfrm>
            <a:prstGeom prst="rect">
              <a:avLst/>
            </a:prstGeom>
          </p:spPr>
          <p:txBody>
            <a:bodyPr vert="horz" wrap="square" lIns="217490" tIns="108745" rIns="217490" bIns="108745" rtlCol="0">
              <a:spAutoFit/>
            </a:bodyPr>
            <a:lstStyle>
              <a:defPPr>
                <a:defRPr lang="en-US"/>
              </a:defPPr>
              <a:lvl1pPr lvl="0" indent="0" algn="ctr" defTabSz="1087636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cs typeface="Open Sans Light"/>
                </a:defRPr>
              </a:lvl1pPr>
              <a:lvl2pPr marL="108763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5271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912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5054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8184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5820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3455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701091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pl-PL">
                  <a:solidFill>
                    <a:srgbClr val="10293F"/>
                  </a:solidFill>
                </a:rPr>
                <a:t>DOCIERAMY Z TWOIM PRZEKAZEM DO UŻYTKOWNIKA, KTÓRY W SPOSÓB ŚWIADOMY WYRAZIŁ ZGODĘ </a:t>
              </a:r>
              <a:br>
                <a:rPr lang="pl-PL">
                  <a:solidFill>
                    <a:srgbClr val="10293F"/>
                  </a:solidFill>
                </a:rPr>
              </a:br>
              <a:r>
                <a:rPr lang="pl-PL">
                  <a:solidFill>
                    <a:srgbClr val="10293F"/>
                  </a:solidFill>
                </a:rPr>
                <a:t>NA OTRZYMYWANIE WEB PUSH POWIADOMIEŃ </a:t>
              </a:r>
              <a:br>
                <a:rPr lang="pl-PL">
                  <a:solidFill>
                    <a:srgbClr val="10293F"/>
                  </a:solidFill>
                </a:rPr>
              </a:br>
              <a:r>
                <a:rPr lang="pl-PL">
                  <a:solidFill>
                    <a:srgbClr val="10293F"/>
                  </a:solidFill>
                </a:rPr>
                <a:t>Z OKREŚLONEJ KATEGORII TEMATYCZNEJ</a:t>
              </a:r>
            </a:p>
          </p:txBody>
        </p:sp>
        <p:pic>
          <p:nvPicPr>
            <p:cNvPr id="6" name="Grafika 5" descr="Obserwuj z wypełnieniem pełnym">
              <a:extLst>
                <a:ext uri="{FF2B5EF4-FFF2-40B4-BE49-F238E27FC236}">
                  <a16:creationId xmlns:a16="http://schemas.microsoft.com/office/drawing/2014/main" id="{27E1BB2A-3D6C-4DBC-8448-765A54218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655850" y="2584705"/>
              <a:ext cx="2160000" cy="2160000"/>
            </a:xfrm>
            <a:prstGeom prst="rect">
              <a:avLst/>
            </a:prstGeom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6DD69077-AC66-4B18-8C4B-AE845C9D0688}"/>
              </a:ext>
            </a:extLst>
          </p:cNvPr>
          <p:cNvGrpSpPr/>
          <p:nvPr/>
        </p:nvGrpSpPr>
        <p:grpSpPr>
          <a:xfrm>
            <a:off x="2661984" y="7141595"/>
            <a:ext cx="8895505" cy="4556628"/>
            <a:chOff x="2661985" y="6556379"/>
            <a:chExt cx="8895505" cy="4556628"/>
          </a:xfrm>
        </p:grpSpPr>
        <p:sp>
          <p:nvSpPr>
            <p:cNvPr id="47" name="Subtitle 2">
              <a:extLst>
                <a:ext uri="{FF2B5EF4-FFF2-40B4-BE49-F238E27FC236}">
                  <a16:creationId xmlns:a16="http://schemas.microsoft.com/office/drawing/2014/main" id="{ED17F8E0-9976-4008-AAFD-EE4BC665AB67}"/>
                </a:ext>
              </a:extLst>
            </p:cNvPr>
            <p:cNvSpPr txBox="1">
              <a:spLocks/>
            </p:cNvSpPr>
            <p:nvPr/>
          </p:nvSpPr>
          <p:spPr>
            <a:xfrm>
              <a:off x="2661985" y="8784226"/>
              <a:ext cx="8895505" cy="2328781"/>
            </a:xfrm>
            <a:prstGeom prst="rect">
              <a:avLst/>
            </a:prstGeom>
          </p:spPr>
          <p:txBody>
            <a:bodyPr vert="horz" wrap="square" lIns="217490" tIns="108745" rIns="217490" bIns="108745" rtlCol="0">
              <a:spAutoFit/>
            </a:bodyPr>
            <a:lstStyle>
              <a:defPPr>
                <a:defRPr lang="en-US"/>
              </a:defPPr>
              <a:lvl1pPr lvl="0" indent="0" algn="ctr" defTabSz="1087636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cs typeface="Open Sans Light"/>
                </a:defRPr>
              </a:lvl1pPr>
              <a:lvl2pPr marL="108763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5271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912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5054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8184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5820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3455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701091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pl-PL">
                  <a:solidFill>
                    <a:srgbClr val="10293F"/>
                  </a:solidFill>
                </a:rPr>
                <a:t>DOSTARCZAMY TWOJĄ WIADOMOŚĆ NIEZALEŻNIE OD TEGO, NA JAKIEJ AKTUALNIE SUBSKRYBENT PRZEBYWA STRONIE</a:t>
              </a:r>
              <a:br>
                <a:rPr lang="pl-PL">
                  <a:solidFill>
                    <a:srgbClr val="10293F"/>
                  </a:solidFill>
                </a:rPr>
              </a:br>
              <a:r>
                <a:rPr lang="pl-PL">
                  <a:solidFill>
                    <a:srgbClr val="10293F"/>
                  </a:solidFill>
                </a:rPr>
                <a:t>– KOMUNIKAT „PRZYPIĘTY” DO PRZEGLĄDARKI INTERNETOWEJ, NIE DO WARSTWY STRONY JAK DISPLAY</a:t>
              </a:r>
            </a:p>
          </p:txBody>
        </p:sp>
        <p:pic>
          <p:nvPicPr>
            <p:cNvPr id="21" name="Grafika 20" descr="Strzał w dziesiątkę z wypełnieniem pełnym">
              <a:extLst>
                <a:ext uri="{FF2B5EF4-FFF2-40B4-BE49-F238E27FC236}">
                  <a16:creationId xmlns:a16="http://schemas.microsoft.com/office/drawing/2014/main" id="{9063EB91-2A4C-4E1A-8C78-8D383603B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29737" y="6556379"/>
              <a:ext cx="2160000" cy="2160000"/>
            </a:xfrm>
            <a:prstGeom prst="rect">
              <a:avLst/>
            </a:prstGeom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7EC5B9CF-2F37-4EA2-A3B3-2D4810CE031A}"/>
              </a:ext>
            </a:extLst>
          </p:cNvPr>
          <p:cNvGrpSpPr/>
          <p:nvPr/>
        </p:nvGrpSpPr>
        <p:grpSpPr>
          <a:xfrm>
            <a:off x="13717199" y="7141595"/>
            <a:ext cx="8037303" cy="3959372"/>
            <a:chOff x="13717199" y="7141595"/>
            <a:chExt cx="8037303" cy="3959372"/>
          </a:xfrm>
        </p:grpSpPr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81B40D40-B8FF-442E-8B9D-BC0F4886AA62}"/>
                </a:ext>
              </a:extLst>
            </p:cNvPr>
            <p:cNvSpPr txBox="1">
              <a:spLocks/>
            </p:cNvSpPr>
            <p:nvPr/>
          </p:nvSpPr>
          <p:spPr>
            <a:xfrm>
              <a:off x="13717199" y="9375428"/>
              <a:ext cx="8037303" cy="1725539"/>
            </a:xfrm>
            <a:prstGeom prst="rect">
              <a:avLst/>
            </a:prstGeom>
          </p:spPr>
          <p:txBody>
            <a:bodyPr vert="horz" wrap="square" lIns="217490" tIns="108745" rIns="217490" bIns="108745" rtlCol="0">
              <a:spAutoFit/>
            </a:bodyPr>
            <a:lstStyle>
              <a:defPPr>
                <a:defRPr lang="en-US"/>
              </a:defPPr>
              <a:lvl1pPr lvl="0" indent="0" algn="ctr" defTabSz="1087636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cs typeface="Open Sans Light"/>
                </a:defRPr>
              </a:lvl1pPr>
              <a:lvl2pPr marL="108763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2pPr>
              <a:lvl3pPr marL="2175271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3pPr>
              <a:lvl4pPr marL="3262912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4pPr>
              <a:lvl5pPr marL="4350546" indent="0" algn="ctr" defTabSz="1087636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>
                  <a:solidFill>
                    <a:schemeClr val="tx1">
                      <a:tint val="75000"/>
                    </a:schemeClr>
                  </a:solidFill>
                  <a:latin typeface="Open Sans"/>
                  <a:cs typeface="Open Sans"/>
                </a:defRPr>
              </a:lvl5pPr>
              <a:lvl6pPr marL="5438184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6pPr>
              <a:lvl7pPr marL="6525820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7pPr>
              <a:lvl8pPr marL="7613455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8pPr>
              <a:lvl9pPr marL="8701091" indent="0" algn="ctr" defTabSz="1087636">
                <a:spcBef>
                  <a:spcPct val="20000"/>
                </a:spcBef>
                <a:buFont typeface="Arial"/>
                <a:buNone/>
                <a:defRPr sz="48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pl-PL">
                  <a:solidFill>
                    <a:srgbClr val="10293F"/>
                  </a:solidFill>
                </a:rPr>
                <a:t>POWIADOMIENIE DOSTARCZANE NAWET WTEDY, </a:t>
              </a:r>
              <a:br>
                <a:rPr lang="pl-PL">
                  <a:solidFill>
                    <a:srgbClr val="10293F"/>
                  </a:solidFill>
                </a:rPr>
              </a:br>
              <a:r>
                <a:rPr lang="pl-PL">
                  <a:solidFill>
                    <a:srgbClr val="E42B56"/>
                  </a:solidFill>
                </a:rPr>
                <a:t>GDY UŻYTKOWNIK OPUŚCIŁ JUŻ STRONĘ INTERNETOWĄ (DESKTOP, MOBILE)</a:t>
              </a:r>
            </a:p>
          </p:txBody>
        </p:sp>
        <p:pic>
          <p:nvPicPr>
            <p:cNvPr id="5" name="Grafika 4" descr="Dzwonek z wypełnieniem pełnym">
              <a:extLst>
                <a:ext uri="{FF2B5EF4-FFF2-40B4-BE49-F238E27FC236}">
                  <a16:creationId xmlns:a16="http://schemas.microsoft.com/office/drawing/2014/main" id="{65F60DAF-A5B0-4F25-B4A7-F301E5B56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655850" y="7141595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362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55C46FA-104B-4B84-8994-59CA2FF5E26C}"/>
              </a:ext>
            </a:extLst>
          </p:cNvPr>
          <p:cNvSpPr txBox="1"/>
          <p:nvPr/>
        </p:nvSpPr>
        <p:spPr>
          <a:xfrm>
            <a:off x="1211464" y="793750"/>
            <a:ext cx="21961273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PUSHAD TO GWARANCJA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1E57961-AFCB-4CDD-9E4F-06C7DCD88388}"/>
              </a:ext>
            </a:extLst>
          </p:cNvPr>
          <p:cNvSpPr txBox="1">
            <a:spLocks/>
          </p:cNvSpPr>
          <p:nvPr/>
        </p:nvSpPr>
        <p:spPr>
          <a:xfrm>
            <a:off x="3552672" y="4353963"/>
            <a:ext cx="7114130" cy="172553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087636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l-PL" sz="2800" b="1">
                <a:solidFill>
                  <a:srgbClr val="10293F"/>
                </a:solidFill>
                <a:latin typeface="+mn-lt"/>
              </a:rPr>
              <a:t>SIEĆ FREEMIUM TWORZĄ </a:t>
            </a:r>
            <a:br>
              <a:rPr lang="pl-PL" sz="2800" b="1">
                <a:solidFill>
                  <a:srgbClr val="10293F"/>
                </a:solidFill>
                <a:latin typeface="+mn-lt"/>
              </a:rPr>
            </a:br>
            <a:r>
              <a:rPr lang="pl-PL" sz="2800" b="1">
                <a:solidFill>
                  <a:srgbClr val="10293F"/>
                </a:solidFill>
                <a:latin typeface="+mn-lt"/>
              </a:rPr>
              <a:t>WERTYKALNE SERWISY W ODRÓŻNIENIU </a:t>
            </a:r>
            <a:br>
              <a:rPr lang="pl-PL" sz="2800" b="1">
                <a:solidFill>
                  <a:srgbClr val="10293F"/>
                </a:solidFill>
                <a:latin typeface="+mn-lt"/>
              </a:rPr>
            </a:br>
            <a:r>
              <a:rPr lang="pl-PL" sz="2800" b="1">
                <a:solidFill>
                  <a:srgbClr val="10293F"/>
                </a:solidFill>
                <a:latin typeface="+mn-lt"/>
              </a:rPr>
              <a:t>OD SIECI OTWARTYCH (RON)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F518916-DAC5-4B3C-A56D-BE9791078E81}"/>
              </a:ext>
            </a:extLst>
          </p:cNvPr>
          <p:cNvSpPr txBox="1">
            <a:spLocks/>
          </p:cNvSpPr>
          <p:nvPr/>
        </p:nvSpPr>
        <p:spPr>
          <a:xfrm>
            <a:off x="13717199" y="4353963"/>
            <a:ext cx="8037303" cy="172553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lvl="0"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Open Sans Light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>
                <a:solidFill>
                  <a:srgbClr val="10293F"/>
                </a:solidFill>
              </a:rPr>
              <a:t>ZAPEWNIAMY CTR WIELOKROTNIE WYŻSZY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NIŻ KAMPANIE DISPLAY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(PROGRAMMATIC) CZY MAILING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6ED85B1-F239-490D-9256-687DA6E82E3A}"/>
              </a:ext>
            </a:extLst>
          </p:cNvPr>
          <p:cNvSpPr txBox="1">
            <a:spLocks/>
          </p:cNvSpPr>
          <p:nvPr/>
        </p:nvSpPr>
        <p:spPr>
          <a:xfrm>
            <a:off x="2661984" y="9369442"/>
            <a:ext cx="8895505" cy="2759668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lvl="0"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Open Sans Light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>
                <a:solidFill>
                  <a:srgbClr val="10293F"/>
                </a:solidFill>
              </a:rPr>
              <a:t>POWIADOMIENIA WEB PUSH TO NATYWNY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DLA SUBSKRYBENTA SPOSÓB POZYSKANIA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I PRZEKIEROWANIA JEGO UWAGI Z POWIADOMIENIA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NA ARTYKUŁ / PRODUKT / STRONĘ,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KTÓRĄ CHCEMY, BY „SKONSUMOWAŁ”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D7EB6C6-BD6D-4ADC-AA7D-021E2F25A488}"/>
              </a:ext>
            </a:extLst>
          </p:cNvPr>
          <p:cNvSpPr txBox="1">
            <a:spLocks/>
          </p:cNvSpPr>
          <p:nvPr/>
        </p:nvSpPr>
        <p:spPr>
          <a:xfrm>
            <a:off x="13717199" y="9375428"/>
            <a:ext cx="8037303" cy="172553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lvl="0"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Open Sans Light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>
                <a:solidFill>
                  <a:srgbClr val="10293F"/>
                </a:solidFill>
              </a:rPr>
              <a:t>POWIADOMIENIE WEB PUSH JEST ODPORNE </a:t>
            </a:r>
            <a:br>
              <a:rPr lang="pl-PL">
                <a:solidFill>
                  <a:srgbClr val="10293F"/>
                </a:solidFill>
              </a:rPr>
            </a:br>
            <a:r>
              <a:rPr lang="pl-PL">
                <a:solidFill>
                  <a:srgbClr val="10293F"/>
                </a:solidFill>
              </a:rPr>
              <a:t>NA „ŚLEPOTĘ BANEROWĄ”, Z CZYM BORYKAJĄ SIĘ KAMPANIE DISPLAY CZY MAILING</a:t>
            </a:r>
          </a:p>
        </p:txBody>
      </p:sp>
      <p:pic>
        <p:nvPicPr>
          <p:cNvPr id="5" name="Grafika 4" descr="Internet z wypełnieniem pełnym">
            <a:extLst>
              <a:ext uri="{FF2B5EF4-FFF2-40B4-BE49-F238E27FC236}">
                <a16:creationId xmlns:a16="http://schemas.microsoft.com/office/drawing/2014/main" id="{23CB6B2C-1530-457D-86E3-82296A72E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736" y="2193963"/>
            <a:ext cx="2160000" cy="2160000"/>
          </a:xfrm>
          <a:prstGeom prst="rect">
            <a:avLst/>
          </a:prstGeom>
        </p:spPr>
      </p:pic>
      <p:pic>
        <p:nvPicPr>
          <p:cNvPr id="31" name="Grafika 30" descr="Ekran dotykowy z wypełnieniem pełnym">
            <a:extLst>
              <a:ext uri="{FF2B5EF4-FFF2-40B4-BE49-F238E27FC236}">
                <a16:creationId xmlns:a16="http://schemas.microsoft.com/office/drawing/2014/main" id="{FABDD3B4-D6F8-4C90-862A-188310872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55850" y="2193963"/>
            <a:ext cx="2160000" cy="2160000"/>
          </a:xfrm>
          <a:prstGeom prst="rect">
            <a:avLst/>
          </a:prstGeom>
        </p:spPr>
      </p:pic>
      <p:pic>
        <p:nvPicPr>
          <p:cNvPr id="7" name="Grafika 6" descr="Włączone światła z wypełnieniem pełnym">
            <a:extLst>
              <a:ext uri="{FF2B5EF4-FFF2-40B4-BE49-F238E27FC236}">
                <a16:creationId xmlns:a16="http://schemas.microsoft.com/office/drawing/2014/main" id="{5B70A72B-CD6D-4F29-B9AF-3CE3B71AA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9737" y="7141595"/>
            <a:ext cx="2159999" cy="2159999"/>
          </a:xfrm>
          <a:prstGeom prst="rect">
            <a:avLst/>
          </a:prstGeom>
        </p:spPr>
      </p:pic>
      <p:pic>
        <p:nvPicPr>
          <p:cNvPr id="9" name="Grafika 8" descr="Oko z wypełnieniem pełnym">
            <a:extLst>
              <a:ext uri="{FF2B5EF4-FFF2-40B4-BE49-F238E27FC236}">
                <a16:creationId xmlns:a16="http://schemas.microsoft.com/office/drawing/2014/main" id="{B752F9C2-9656-41C3-8E09-5DA2E90DF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55851" y="7141595"/>
            <a:ext cx="2159999" cy="2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25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cs typeface="Lato Regular"/>
              </a:defRPr>
            </a:lvl1pPr>
          </a:lstStyle>
          <a:p>
            <a:r>
              <a:rPr lang="pl-PL" sz="5400">
                <a:latin typeface="+mj-lt"/>
              </a:rPr>
              <a:t>GRUPA CELOWA, DO KTÓREJ DOTRZESZ </a:t>
            </a:r>
            <a:endParaRPr lang="id-ID" sz="540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C292EF-0CDF-4A20-84CA-8682929E2599}"/>
              </a:ext>
            </a:extLst>
          </p:cNvPr>
          <p:cNvSpPr txBox="1"/>
          <p:nvPr/>
        </p:nvSpPr>
        <p:spPr>
          <a:xfrm>
            <a:off x="3251276" y="7668253"/>
            <a:ext cx="1788144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to obecni oraz nowi użytkownicy Twojej strony WWW,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oczekujący spersonalizowanej komunikacji, rekomendacji </a:t>
            </a:r>
            <a:r>
              <a:rPr lang="pl-PL" sz="4000">
                <a:solidFill>
                  <a:srgbClr val="10293F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treści i</a:t>
            </a: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 ofert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dostosowanych do ich zainteresowań, preferencji oraz intencji zakupowych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dostarczonych w czasie rzeczywistym, niezależnie od tego, </a:t>
            </a:r>
            <a:b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4000" b="0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ea typeface="Lato Light" panose="020F0502020204030203" pitchFamily="34" charset="0"/>
                <a:cs typeface="Lato Light" panose="020F0502020204030203" pitchFamily="34" charset="0"/>
              </a:rPr>
              <a:t>na jakiej stronie WWW aktualnie przebywają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DCDB7B-A568-426E-BFBE-83A38B28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382" y="3040988"/>
            <a:ext cx="538323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ubtitle 2">
            <a:extLst>
              <a:ext uri="{FF2B5EF4-FFF2-40B4-BE49-F238E27FC236}">
                <a16:creationId xmlns:a16="http://schemas.microsoft.com/office/drawing/2014/main" id="{AB636804-7FD6-4631-9415-BF2391EA6807}"/>
              </a:ext>
            </a:extLst>
          </p:cNvPr>
          <p:cNvSpPr txBox="1">
            <a:spLocks/>
          </p:cNvSpPr>
          <p:nvPr/>
        </p:nvSpPr>
        <p:spPr>
          <a:xfrm>
            <a:off x="1160014" y="2725661"/>
            <a:ext cx="8539750" cy="10443951"/>
          </a:xfrm>
          <a:prstGeom prst="rect">
            <a:avLst/>
          </a:prstGeom>
        </p:spPr>
        <p:txBody>
          <a:bodyPr vert="horz" wrap="square" lIns="217490" tIns="108745" rIns="217490" bIns="1087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Specyfikacja techniczna materiałów graficznych i </a:t>
            </a:r>
            <a:r>
              <a:rPr lang="pl-PL" sz="3200" err="1">
                <a:latin typeface="+mn-lt"/>
                <a:ea typeface="Open Sans Light"/>
              </a:rPr>
              <a:t>copy</a:t>
            </a:r>
            <a:r>
              <a:rPr lang="pl-PL" sz="3200">
                <a:latin typeface="+mn-lt"/>
                <a:ea typeface="Open Sans Light"/>
              </a:rPr>
              <a:t>, które potrzebne są do utworzenia wysyłki powiadomień web </a:t>
            </a:r>
            <a:r>
              <a:rPr lang="pl-PL" sz="3200" err="1">
                <a:latin typeface="+mn-lt"/>
                <a:ea typeface="Open Sans Light"/>
              </a:rPr>
              <a:t>push</a:t>
            </a:r>
            <a:r>
              <a:rPr lang="pl-PL" sz="3200">
                <a:latin typeface="+mn-lt"/>
                <a:ea typeface="Open Sans Light"/>
              </a:rPr>
              <a:t> w sieci </a:t>
            </a:r>
            <a:r>
              <a:rPr lang="pl-PL" sz="3200" err="1">
                <a:latin typeface="+mn-lt"/>
                <a:ea typeface="Open Sans Light"/>
              </a:rPr>
              <a:t>Freemium</a:t>
            </a:r>
            <a:r>
              <a:rPr lang="pl-PL" sz="3200">
                <a:latin typeface="+mn-lt"/>
                <a:ea typeface="Open Sans Light"/>
              </a:rPr>
              <a:t>: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 b="1">
                <a:latin typeface="+mn-lt"/>
                <a:ea typeface="Open Sans Light"/>
              </a:rPr>
              <a:t>Desktop: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Tytuł: max 40 znaków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Treść: max 85 znaków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 b="1">
                <a:latin typeface="+mn-lt"/>
                <a:ea typeface="Open Sans Light"/>
              </a:rPr>
              <a:t>Mobile: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Tytuł: max 45 znaków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Treść: max 45 znaków 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 b="1">
                <a:latin typeface="+mn-lt"/>
                <a:ea typeface="Open Sans Light"/>
              </a:rPr>
              <a:t>Wymiary grafik: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Desktop: 720x360 </a:t>
            </a:r>
            <a:r>
              <a:rPr lang="pl-PL" sz="3200" err="1">
                <a:latin typeface="+mn-lt"/>
                <a:ea typeface="Open Sans Light"/>
              </a:rPr>
              <a:t>pixeli</a:t>
            </a:r>
            <a:endParaRPr lang="pl-PL">
              <a:latin typeface="+mn-lt"/>
            </a:endParaRPr>
          </a:p>
          <a:p>
            <a:pPr algn="just">
              <a:defRPr/>
            </a:pPr>
            <a:r>
              <a:rPr lang="pl-PL" sz="3200">
                <a:latin typeface="+mn-lt"/>
                <a:ea typeface="Open Sans Light"/>
              </a:rPr>
              <a:t>Mobile: 720x360 </a:t>
            </a:r>
            <a:r>
              <a:rPr lang="pl-PL" sz="3200" err="1">
                <a:latin typeface="+mn-lt"/>
                <a:ea typeface="Open Sans Light"/>
              </a:rPr>
              <a:t>pixeli</a:t>
            </a:r>
            <a:endParaRPr lang="pl-PL">
              <a:latin typeface="+mn-lt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</a:rPr>
              <a:t>Logo: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</a:rPr>
              <a:t>300 x 300 </a:t>
            </a:r>
            <a:r>
              <a:rPr lang="pl-PL" sz="3200" err="1">
                <a:solidFill>
                  <a:srgbClr val="10293F"/>
                </a:solidFill>
                <a:latin typeface="+mn-lt"/>
              </a:rPr>
              <a:t>pixeli</a:t>
            </a:r>
            <a:endParaRPr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10876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10293F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3" name="TextBox 105">
            <a:extLst>
              <a:ext uri="{FF2B5EF4-FFF2-40B4-BE49-F238E27FC236}">
                <a16:creationId xmlns:a16="http://schemas.microsoft.com/office/drawing/2014/main" id="{20DC2ACB-2582-4C21-9862-A754FEB54F42}"/>
              </a:ext>
            </a:extLst>
          </p:cNvPr>
          <p:cNvSpPr txBox="1"/>
          <p:nvPr/>
        </p:nvSpPr>
        <p:spPr>
          <a:xfrm>
            <a:off x="1193007" y="793750"/>
            <a:ext cx="2199798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NOTYFIKACJE WEB PUSH</a:t>
            </a:r>
            <a:endParaRPr lang="id-ID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8F02787-AC80-4011-BAA3-85A04025115F}"/>
              </a:ext>
            </a:extLst>
          </p:cNvPr>
          <p:cNvSpPr txBox="1">
            <a:spLocks/>
          </p:cNvSpPr>
          <p:nvPr/>
        </p:nvSpPr>
        <p:spPr>
          <a:xfrm>
            <a:off x="16296450" y="3731982"/>
            <a:ext cx="6876288" cy="6252035"/>
          </a:xfrm>
          <a:prstGeom prst="rect">
            <a:avLst/>
          </a:prstGeom>
          <a:solidFill>
            <a:srgbClr val="E42B56"/>
          </a:solidFill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Czas realizacji wysyłki 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– nawet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w ciągu 1h, istnieje możliwość ustawienia automatycznie realizowanej wysyłki </a:t>
            </a:r>
            <a:b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o zaplanowanej godzinie i dowolnej porze.</a:t>
            </a:r>
          </a:p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Kampanie </a:t>
            </a:r>
            <a:r>
              <a:rPr lang="pl-PL" sz="3200" b="1">
                <a:solidFill>
                  <a:schemeClr val="bg1"/>
                </a:solidFill>
                <a:latin typeface="+mn-lt"/>
              </a:rPr>
              <a:t>realizujemy kompleksowo </a:t>
            </a:r>
            <a:br>
              <a:rPr lang="pl-PL" sz="3200">
                <a:solidFill>
                  <a:schemeClr val="bg1"/>
                </a:solidFill>
                <a:latin typeface="+mn-lt"/>
              </a:rPr>
            </a:br>
            <a:r>
              <a:rPr lang="pl-PL" sz="3200">
                <a:solidFill>
                  <a:schemeClr val="bg1"/>
                </a:solidFill>
                <a:latin typeface="+mn-lt"/>
              </a:rPr>
              <a:t>od </a:t>
            </a:r>
            <a:r>
              <a:rPr kumimoji="0" lang="pl-PL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początku do końca po naszej stronie, zapewniając również pomoc naszego grafika.  </a:t>
            </a:r>
          </a:p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Raportowanie po zakończeniu </a:t>
            </a:r>
            <a:b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może być realizowane </a:t>
            </a:r>
            <a:b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po Twoich statystykach ruchu.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6486B2-1C69-4361-A3D6-8909D0E21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0" t="4968" r="3999" b="5727"/>
          <a:stretch/>
        </p:blipFill>
        <p:spPr>
          <a:xfrm>
            <a:off x="10131164" y="2081422"/>
            <a:ext cx="5285232" cy="488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7DC4C4-137F-4099-9519-D0B4B4D5C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1" t="4460" r="3452" b="2974"/>
          <a:stretch/>
        </p:blipFill>
        <p:spPr>
          <a:xfrm>
            <a:off x="10131164" y="7328654"/>
            <a:ext cx="5302485" cy="492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075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5">
            <a:extLst>
              <a:ext uri="{FF2B5EF4-FFF2-40B4-BE49-F238E27FC236}">
                <a16:creationId xmlns:a16="http://schemas.microsoft.com/office/drawing/2014/main" id="{20DC2ACB-2582-4C21-9862-A754FEB54F42}"/>
              </a:ext>
            </a:extLst>
          </p:cNvPr>
          <p:cNvSpPr txBox="1"/>
          <p:nvPr/>
        </p:nvSpPr>
        <p:spPr>
          <a:xfrm>
            <a:off x="1174750" y="793750"/>
            <a:ext cx="21997988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WYNIKI WYSYŁEK / KAMPANII FREEMIUM – STATYSTYKI PANELU PUSHAD</a:t>
            </a:r>
            <a:endParaRPr lang="id-ID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319E8-FFB3-4891-8358-25D7C97E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8" y="5328518"/>
            <a:ext cx="22935303" cy="305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08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biekt na zewnątrz, plaster miodu&#10;&#10;Opis wygenerowany automatycznie">
            <a:extLst>
              <a:ext uri="{FF2B5EF4-FFF2-40B4-BE49-F238E27FC236}">
                <a16:creationId xmlns:a16="http://schemas.microsoft.com/office/drawing/2014/main" id="{4761F0CF-86F3-493D-BAE8-7B52A329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" b="1027"/>
          <a:stretch/>
        </p:blipFill>
        <p:spPr>
          <a:xfrm>
            <a:off x="0" y="19456"/>
            <a:ext cx="24384000" cy="13696544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311227" y="9283300"/>
            <a:ext cx="5839372" cy="1611680"/>
          </a:xfrm>
          <a:prstGeom prst="rect">
            <a:avLst/>
          </a:prstGeom>
        </p:spPr>
        <p:txBody>
          <a:bodyPr vert="horz" lIns="243848" tIns="121924" rIns="243848" bIns="121924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102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 Regular"/>
              </a:rPr>
              <a:t>PushAd Software Sp. z </a:t>
            </a:r>
            <a:r>
              <a:rPr lang="en-US" sz="4000" err="1">
                <a:solidFill>
                  <a:srgbClr val="102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 Regular"/>
              </a:rPr>
              <a:t>o.o</a:t>
            </a:r>
            <a:r>
              <a:rPr lang="en-US" sz="4000">
                <a:solidFill>
                  <a:srgbClr val="102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 Regular"/>
              </a:rPr>
              <a:t>. </a:t>
            </a:r>
            <a:endParaRPr lang="pl-PL" sz="4000">
              <a:solidFill>
                <a:srgbClr val="1029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 Regular"/>
            </a:endParaRPr>
          </a:p>
          <a:p>
            <a:pPr marL="0" indent="0" algn="ctr">
              <a:buNone/>
            </a:pPr>
            <a:r>
              <a:rPr lang="pl-PL" sz="4000">
                <a:solidFill>
                  <a:srgbClr val="E42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4000">
                <a:solidFill>
                  <a:srgbClr val="E42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push-ad.com </a:t>
            </a:r>
            <a:endParaRPr lang="en-US" sz="4000">
              <a:solidFill>
                <a:srgbClr val="E42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864245" y="3347167"/>
            <a:ext cx="8389682" cy="2402401"/>
          </a:xfrm>
          <a:prstGeom prst="rect">
            <a:avLst/>
          </a:prstGeom>
        </p:spPr>
        <p:txBody>
          <a:bodyPr vert="horz" lIns="243848" tIns="121924" rIns="243848" bIns="121924" rtlCol="0"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3201">
                <a:solidFill>
                  <a:srgbClr val="10293F"/>
                </a:solidFill>
                <a:cs typeface="Lato Regular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ctr"/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Mariusz Jabłoński</a:t>
            </a:r>
          </a:p>
          <a:p>
            <a:pPr algn="ctr"/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Sales &amp; Business Development Director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4750" y="791807"/>
            <a:ext cx="21997987" cy="923336"/>
          </a:xfrm>
          <a:prstGeom prst="rect">
            <a:avLst/>
          </a:prstGeom>
          <a:solidFill>
            <a:srgbClr val="E42B56"/>
          </a:solidFill>
        </p:spPr>
        <p:txBody>
          <a:bodyPr wrap="square" lIns="91445" tIns="45723" rIns="91445" bIns="45723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SKONTAKTUJ SIĘ Z NAMI</a:t>
            </a:r>
            <a:endParaRPr lang="id-ID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5756473-4B07-414B-A20A-F21DAA9E1677}"/>
              </a:ext>
            </a:extLst>
          </p:cNvPr>
          <p:cNvGrpSpPr/>
          <p:nvPr/>
        </p:nvGrpSpPr>
        <p:grpSpPr>
          <a:xfrm>
            <a:off x="3620724" y="6754743"/>
            <a:ext cx="6403734" cy="914400"/>
            <a:chOff x="3620724" y="6754743"/>
            <a:chExt cx="6403734" cy="914400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54F55F27-3ACC-4005-B4B2-3A7BE06C33D7}"/>
                </a:ext>
              </a:extLst>
            </p:cNvPr>
            <p:cNvSpPr txBox="1"/>
            <p:nvPr/>
          </p:nvSpPr>
          <p:spPr>
            <a:xfrm>
              <a:off x="4535124" y="6858000"/>
              <a:ext cx="5489334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 algn="ctr">
                <a:buNone/>
              </a:pPr>
              <a:r>
                <a:rPr lang="en-US" sz="4000">
                  <a:solidFill>
                    <a:srgbClr val="1029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 Regular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m.jablonski@push-ad.com</a:t>
              </a:r>
              <a:endParaRPr lang="en-US" sz="4000">
                <a:solidFill>
                  <a:srgbClr val="102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 Regular"/>
              </a:endParaRPr>
            </a:p>
          </p:txBody>
        </p:sp>
        <p:pic>
          <p:nvPicPr>
            <p:cNvPr id="7" name="Grafika 6" descr="Adres e-mail z wypełnieniem pełnym">
              <a:extLst>
                <a:ext uri="{FF2B5EF4-FFF2-40B4-BE49-F238E27FC236}">
                  <a16:creationId xmlns:a16="http://schemas.microsoft.com/office/drawing/2014/main" id="{278C8234-BA8F-47B1-B106-8E57840E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0724" y="6754743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A0B161CD-1829-4EC8-A16A-7FB8A76532C5}"/>
              </a:ext>
            </a:extLst>
          </p:cNvPr>
          <p:cNvGrpSpPr/>
          <p:nvPr/>
        </p:nvGrpSpPr>
        <p:grpSpPr>
          <a:xfrm>
            <a:off x="14359544" y="6754743"/>
            <a:ext cx="4655229" cy="914400"/>
            <a:chOff x="14016532" y="6750078"/>
            <a:chExt cx="4655229" cy="914400"/>
          </a:xfrm>
        </p:grpSpPr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14637400" y="6915448"/>
              <a:ext cx="4034361" cy="584775"/>
            </a:xfrm>
            <a:prstGeom prst="rect">
              <a:avLst/>
            </a:prstGeom>
          </p:spPr>
          <p:txBody>
            <a:bodyPr vert="horz" lIns="243848" tIns="121924" rIns="243848" bIns="121924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pl-PL" sz="4000">
                  <a:solidFill>
                    <a:srgbClr val="1029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 Regular"/>
                </a:rPr>
                <a:t>+ 48 </a:t>
              </a:r>
              <a:r>
                <a:rPr lang="en-US" sz="4000">
                  <a:solidFill>
                    <a:srgbClr val="1029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 Regular"/>
                </a:rPr>
                <a:t>577 1</a:t>
              </a:r>
              <a:r>
                <a:rPr lang="pl-PL" sz="4000">
                  <a:solidFill>
                    <a:srgbClr val="1029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 Regular"/>
                </a:rPr>
                <a:t>7</a:t>
              </a:r>
              <a:r>
                <a:rPr lang="en-US" sz="4000">
                  <a:solidFill>
                    <a:srgbClr val="1029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 Regular"/>
                </a:rPr>
                <a:t>3 400</a:t>
              </a:r>
            </a:p>
          </p:txBody>
        </p:sp>
        <p:pic>
          <p:nvPicPr>
            <p:cNvPr id="13" name="Grafika 12" descr="Wibracje telefonu z wypełnieniem pełnym">
              <a:extLst>
                <a:ext uri="{FF2B5EF4-FFF2-40B4-BE49-F238E27FC236}">
                  <a16:creationId xmlns:a16="http://schemas.microsoft.com/office/drawing/2014/main" id="{98BB79F0-B203-47CD-89AD-D54E65A51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016532" y="675007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2" y="794453"/>
            <a:ext cx="21961475" cy="1754332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Regular"/>
                <a:cs typeface="Lato Regular"/>
              </a:defRPr>
            </a:lvl1pPr>
          </a:lstStyle>
          <a:p>
            <a:r>
              <a:rPr lang="pl-PL" sz="5400">
                <a:latin typeface="+mj-lt"/>
              </a:rPr>
              <a:t>POZYSKIWANIE SPRZEDAŻY </a:t>
            </a:r>
            <a:br>
              <a:rPr lang="pl-PL" sz="5400">
                <a:latin typeface="+mj-lt"/>
              </a:rPr>
            </a:br>
            <a:r>
              <a:rPr lang="pl-PL" sz="5400">
                <a:latin typeface="+mj-lt"/>
              </a:rPr>
              <a:t>FORMATY, KTÓRE ZAPEWNIĄ EFEKTYWNOŚĆ</a:t>
            </a:r>
            <a:endParaRPr lang="id-ID" sz="5400">
              <a:latin typeface="+mj-lt"/>
            </a:endParaRPr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232221" y="4034761"/>
            <a:ext cx="8645969" cy="63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Retencja i działania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retargetowania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ruchu  użytkowników strony z wykorzystaniem wielowymiarowej segmentacji, spersonalizowanej komunikacji, zautomatyzowanych scenariuszy  wyzwalanych automatycznie na podstawie zachować użytkowników strony oraz formatów: 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 b="1" err="1">
                <a:solidFill>
                  <a:srgbClr val="10293F"/>
                </a:solidFill>
                <a:latin typeface="+mn-lt"/>
                <a:ea typeface="+mn-ea"/>
              </a:rPr>
              <a:t>Website</a:t>
            </a: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 </a:t>
            </a:r>
            <a:r>
              <a:rPr lang="pl-PL" sz="3200" b="1" err="1">
                <a:solidFill>
                  <a:srgbClr val="10293F"/>
                </a:solidFill>
                <a:latin typeface="+mn-lt"/>
                <a:ea typeface="+mn-ea"/>
              </a:rPr>
              <a:t>layer</a:t>
            </a:r>
            <a:endParaRPr lang="pl-PL" sz="3200" b="1">
              <a:solidFill>
                <a:srgbClr val="10293F"/>
              </a:solidFill>
              <a:latin typeface="+mn-lt"/>
              <a:ea typeface="+mn-ea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Moduły rekomendacyjne </a:t>
            </a:r>
            <a:b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</a:b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i dynamiczne treści na stronach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Pop-</a:t>
            </a:r>
            <a:r>
              <a:rPr lang="pl-PL" sz="3200" b="1" err="1">
                <a:solidFill>
                  <a:srgbClr val="10293F"/>
                </a:solidFill>
                <a:latin typeface="+mn-lt"/>
                <a:ea typeface="+mn-ea"/>
              </a:rPr>
              <a:t>up</a:t>
            </a: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 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Powiadomienia web </a:t>
            </a:r>
            <a:r>
              <a:rPr lang="pl-PL" sz="3200" b="1" err="1">
                <a:solidFill>
                  <a:srgbClr val="10293F"/>
                </a:solidFill>
                <a:latin typeface="+mn-lt"/>
                <a:ea typeface="+mn-ea"/>
              </a:rPr>
              <a:t>push</a:t>
            </a:r>
            <a:r>
              <a:rPr lang="pl-PL" sz="3200" b="1">
                <a:solidFill>
                  <a:srgbClr val="10293F"/>
                </a:solidFill>
                <a:latin typeface="+mn-lt"/>
                <a:ea typeface="+mn-ea"/>
              </a:rPr>
              <a:t>… </a:t>
            </a:r>
          </a:p>
          <a:p>
            <a:pPr defTabSz="121914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…zapewnia wymierne efekty sprzedażowe.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F17DBB-13FA-44D7-A76B-00B741C24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01" r="19"/>
          <a:stretch/>
        </p:blipFill>
        <p:spPr>
          <a:xfrm>
            <a:off x="10085832" y="4034761"/>
            <a:ext cx="8414971" cy="713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294">
            <a:extLst>
              <a:ext uri="{FF2B5EF4-FFF2-40B4-BE49-F238E27FC236}">
                <a16:creationId xmlns:a16="http://schemas.microsoft.com/office/drawing/2014/main" id="{9B4B514F-7BCA-4306-B897-1C2A7CC89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2" b="11374"/>
          <a:stretch/>
        </p:blipFill>
        <p:spPr>
          <a:xfrm>
            <a:off x="15805705" y="2649514"/>
            <a:ext cx="8319878" cy="420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0EB8E5-1514-43E0-AEA1-2826F7A89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6772" y="7108551"/>
            <a:ext cx="5498811" cy="420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3808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3" y="793750"/>
            <a:ext cx="21961475" cy="923336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POP-UP ZAPIS DO SUBSKRYPCJI</a:t>
            </a:r>
            <a:endParaRPr lang="id-ID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5453360" y="4272677"/>
            <a:ext cx="771937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Treść pop-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up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czy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website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layera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może być dynamicznie powiązana z treścią przeglądanych produktów, produktów znajdujących się już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 koszyku lub dostępnych na stronie - konieczne jest udostępnienie odpowiednio przygotowanego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feedu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produktowego. 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Narzędzia te wykorzystujemy również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do zachęcenia odbiorców do zapisania się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do powiadomień web push,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newslettera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oraz zbierania leadów.</a:t>
            </a:r>
            <a:endParaRPr lang="pl-PL" sz="3200" b="1">
              <a:solidFill>
                <a:srgbClr val="10293F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65C6758-BB72-4598-A8E9-08F8F2F7E6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63" y="3646693"/>
            <a:ext cx="13071665" cy="642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6087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262" y="793750"/>
            <a:ext cx="21961475" cy="1661999"/>
          </a:xfrm>
          <a:prstGeom prst="rect">
            <a:avLst/>
          </a:prstGeom>
          <a:solidFill>
            <a:srgbClr val="10293F"/>
          </a:solidFill>
        </p:spPr>
        <p:txBody>
          <a:bodyPr wrap="square" lIns="91445" tIns="45723" rIns="91445" bIns="45723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Lato Regular"/>
              </a:defRPr>
            </a:lvl1pPr>
          </a:lstStyle>
          <a:p>
            <a:r>
              <a:rPr lang="pl-PL"/>
              <a:t>GENEROWANIE SPRZEDAŻY (WEBSITE LAYER) </a:t>
            </a:r>
          </a:p>
          <a:p>
            <a:r>
              <a:rPr lang="pl-PL" sz="4800"/>
              <a:t>SCENARIUSZ AUTOMATYZACYJNY ODZYSKIWANIE PORZUCONYCH KOSZYKÓW</a:t>
            </a:r>
            <a:endParaRPr lang="id-ID" sz="4800"/>
          </a:p>
        </p:txBody>
      </p:sp>
      <p:sp>
        <p:nvSpPr>
          <p:cNvPr id="86" name="TextBox 30"/>
          <p:cNvSpPr txBox="1">
            <a:spLocks noChangeArrowheads="1"/>
          </p:cNvSpPr>
          <p:nvPr/>
        </p:nvSpPr>
        <p:spPr bwMode="auto">
          <a:xfrm>
            <a:off x="16148304" y="4791019"/>
            <a:ext cx="7024434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 b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Website </a:t>
            </a:r>
            <a:r>
              <a:rPr lang="pl-PL" sz="3200" b="1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layer</a:t>
            </a:r>
            <a:r>
              <a:rPr lang="pl-PL" sz="3200" b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to</a:t>
            </a:r>
            <a:r>
              <a:rPr lang="pl-PL" sz="3200" b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narzędzie PushAd,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które służy do pozyskiwania leadów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oraz podnoszenia wolumenu transakcji użytkowników Twojej strony.</a:t>
            </a:r>
          </a:p>
          <a:p>
            <a:pPr defTabSz="1219140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Website </a:t>
            </a:r>
            <a:r>
              <a:rPr lang="pl-PL" sz="3200" err="1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layer</a:t>
            </a: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jest narzędziem emitującym wyłącznie formaty onsite, czyli użytkownik musi być obecny na danej stronie WWW,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by otrzymał spersonalizowany komunikat,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 przeciwieństwie do powiadomień </a:t>
            </a:r>
            <a:b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web push, które są głównie formatami offsite.</a:t>
            </a:r>
            <a:endParaRPr lang="pl-PL" sz="3200" b="1">
              <a:solidFill>
                <a:srgbClr val="10293F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646890692">
            <a:extLst>
              <a:ext uri="{FF2B5EF4-FFF2-40B4-BE49-F238E27FC236}">
                <a16:creationId xmlns:a16="http://schemas.microsoft.com/office/drawing/2014/main" id="{BF9B2522-9B71-44FB-A4B3-26CE875EB4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1075"/>
          <a:stretch/>
        </p:blipFill>
        <p:spPr>
          <a:xfrm>
            <a:off x="1174750" y="3761595"/>
            <a:ext cx="14242098" cy="722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09041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1AB87BD3-AEF4-4AC5-ABC7-55B1F915199A}"/>
              </a:ext>
            </a:extLst>
          </p:cNvPr>
          <p:cNvSpPr txBox="1"/>
          <p:nvPr/>
        </p:nvSpPr>
        <p:spPr>
          <a:xfrm>
            <a:off x="1211262" y="793750"/>
            <a:ext cx="21961475" cy="923330"/>
          </a:xfrm>
          <a:prstGeom prst="rect">
            <a:avLst/>
          </a:prstGeom>
          <a:solidFill>
            <a:srgbClr val="10293F"/>
          </a:solidFill>
          <a:ln cap="flat">
            <a:noFill/>
          </a:ln>
        </p:spPr>
        <p:txBody>
          <a:bodyPr vert="horz" wrap="square" lIns="91449" tIns="45720" rIns="91449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>
                <a:solidFill>
                  <a:schemeClr val="bg1"/>
                </a:solidFill>
                <a:latin typeface="+mj-lt"/>
              </a:rPr>
              <a:t>POMIAR KONWERSJI W PANELU PUSHAD</a:t>
            </a:r>
            <a:endParaRPr lang="id-ID" sz="5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ole tekstowe 2">
            <a:extLst>
              <a:ext uri="{FF2B5EF4-FFF2-40B4-BE49-F238E27FC236}">
                <a16:creationId xmlns:a16="http://schemas.microsoft.com/office/drawing/2014/main" id="{18B50815-0C64-4B16-B6E3-43A37A1FC064}"/>
              </a:ext>
            </a:extLst>
          </p:cNvPr>
          <p:cNvSpPr txBox="1"/>
          <p:nvPr/>
        </p:nvSpPr>
        <p:spPr>
          <a:xfrm>
            <a:off x="1211262" y="4980305"/>
            <a:ext cx="8926650" cy="50167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  <a:t>Każde z monitorowanych zdarzeń związanych z konwersją jest zdefiniowane w systemie i monitorowane. </a:t>
            </a:r>
            <a:b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  <a:t>Każda wysyłka web push notyfikacji lub scenariusz automatyzacyjny jest opisany za pomocą szczegółowej </a:t>
            </a:r>
            <a:b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  <a:t>listy wszystkich zdarzeń, jakie wywołał, </a:t>
            </a:r>
            <a:b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  <a:t>dzięki czemu możliwa jest analiza zwrotu z inwestycji </a:t>
            </a:r>
            <a:b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i="0" u="none" strike="noStrike" kern="1200" cap="none" spc="0" baseline="0">
                <a:solidFill>
                  <a:srgbClr val="10293F"/>
                </a:solidFill>
                <a:uFillTx/>
                <a:ea typeface="Lato" panose="020F0502020204030203" pitchFamily="34" charset="0"/>
                <a:cs typeface="Lato" panose="020F0502020204030203" pitchFamily="34" charset="0"/>
              </a:rPr>
              <a:t>i rentowności poszczególnych działań. </a:t>
            </a:r>
            <a:r>
              <a:rPr lang="pl-PL" sz="32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rPr>
              <a:t>Wszystkie statystyki, </a:t>
            </a:r>
            <a:br>
              <a:rPr lang="pl-PL" sz="32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rPr>
              <a:t>w tym również dane o konwersji, są dla użytkownika systemu dostępne z poziomu udostępnionego panelu </a:t>
            </a:r>
            <a:br>
              <a:rPr lang="pl-PL" sz="32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>
                <a:solidFill>
                  <a:srgbClr val="10293F"/>
                </a:solidFill>
                <a:ea typeface="Lato" panose="020F0502020204030203" pitchFamily="34" charset="0"/>
                <a:cs typeface="Lato" panose="020F0502020204030203" pitchFamily="34" charset="0"/>
              </a:rPr>
              <a:t>i aktualizowane w czasie rzeczywistym. </a:t>
            </a:r>
            <a:endParaRPr lang="pl-PL" sz="3200" i="0" u="none" strike="noStrike" kern="1200" cap="none" spc="0" baseline="0">
              <a:solidFill>
                <a:srgbClr val="10293F"/>
              </a:solidFill>
              <a:uFillTx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A3664FB8-7C24-4A6D-8E76-855A3B2D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70205" y="3468124"/>
            <a:ext cx="12802532" cy="32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id="{931723E8-80FC-43BC-8D78-A27318D7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757" y="7488684"/>
            <a:ext cx="9831427" cy="413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A879D15-97DB-4601-8345-0EE7A831C5B6}"/>
              </a:ext>
            </a:extLst>
          </p:cNvPr>
          <p:cNvSpPr txBox="1"/>
          <p:nvPr/>
        </p:nvSpPr>
        <p:spPr>
          <a:xfrm>
            <a:off x="4233155" y="2088504"/>
            <a:ext cx="15917685" cy="75027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WIDOK PANELU ADMINISTRACYJNEGO FIRMY Z BRANŻY</a:t>
            </a:r>
            <a:r>
              <a:rPr lang="pl-PL" sz="3200" b="1">
                <a:solidFill>
                  <a:srgbClr val="10293F"/>
                </a:solidFill>
                <a:cs typeface="Lato Light"/>
              </a:rPr>
              <a:t> 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10293F"/>
                </a:solidFill>
                <a:effectLst/>
                <a:uLnTx/>
                <a:uFillTx/>
                <a:cs typeface="Lato Light"/>
              </a:rPr>
              <a:t>MOTORYZACJA</a:t>
            </a:r>
            <a:endParaRPr lang="pl-PL" sz="3200" b="1">
              <a:solidFill>
                <a:srgbClr val="10293F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SWALD">
      <a:majorFont>
        <a:latin typeface="Oswald Medium"/>
        <a:ea typeface=""/>
        <a:cs typeface=""/>
      </a:majorFont>
      <a:minorFont>
        <a:latin typeface="Oswald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4CEAB7EBA11D49B148B4F4C777CEFC" ma:contentTypeVersion="16" ma:contentTypeDescription="Utwórz nowy dokument." ma:contentTypeScope="" ma:versionID="1667fc5d71d2680126b8562e97de954a">
  <xsd:schema xmlns:xsd="http://www.w3.org/2001/XMLSchema" xmlns:xs="http://www.w3.org/2001/XMLSchema" xmlns:p="http://schemas.microsoft.com/office/2006/metadata/properties" xmlns:ns2="5d5dd860-a87e-4ff9-ad08-7aae9b7dcbd6" xmlns:ns3="920f825e-e5eb-4304-8862-0ab67af49696" targetNamespace="http://schemas.microsoft.com/office/2006/metadata/properties" ma:root="true" ma:fieldsID="c4d4130a7e80ac5ff2ab969b52823832" ns2:_="" ns3:_="">
    <xsd:import namespace="5d5dd860-a87e-4ff9-ad08-7aae9b7dcbd6"/>
    <xsd:import namespace="920f825e-e5eb-4304-8862-0ab67af496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5dd860-a87e-4ff9-ad08-7aae9b7dc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f98c2e6e-2673-4c3b-8a0f-77822c9e7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f825e-e5eb-4304-8862-0ab67af4969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d33165-306e-437e-a141-2ee93c44ed6e}" ma:internalName="TaxCatchAll" ma:showField="CatchAllData" ma:web="920f825e-e5eb-4304-8862-0ab67af496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20f825e-e5eb-4304-8862-0ab67af49696">
      <UserInfo>
        <DisplayName>Mariusz Jabłoński</DisplayName>
        <AccountId>18</AccountId>
        <AccountType/>
      </UserInfo>
      <UserInfo>
        <DisplayName>Bartosz Szafarowski</DisplayName>
        <AccountId>15</AccountId>
        <AccountType/>
      </UserInfo>
      <UserInfo>
        <DisplayName>Agnieszka Rożewska</DisplayName>
        <AccountId>155</AccountId>
        <AccountType/>
      </UserInfo>
      <UserInfo>
        <DisplayName>Miłosz Wiśniewski</DisplayName>
        <AccountId>413</AccountId>
        <AccountType/>
      </UserInfo>
      <UserInfo>
        <DisplayName>Michał Łubisz</DisplayName>
        <AccountId>271</AccountId>
        <AccountType/>
      </UserInfo>
      <UserInfo>
        <DisplayName>Michał Nowicki</DisplayName>
        <AccountId>233</AccountId>
        <AccountType/>
      </UserInfo>
      <UserInfo>
        <DisplayName>Justyna Derenowska</DisplayName>
        <AccountId>473</AccountId>
        <AccountType/>
      </UserInfo>
      <UserInfo>
        <DisplayName>Patryk Mleczko</DisplayName>
        <AccountId>472</AccountId>
        <AccountType/>
      </UserInfo>
      <UserInfo>
        <DisplayName>Julia Plucińska</DisplayName>
        <AccountId>799</AccountId>
        <AccountType/>
      </UserInfo>
    </SharedWithUsers>
    <lcf76f155ced4ddcb4097134ff3c332f xmlns="5d5dd860-a87e-4ff9-ad08-7aae9b7dcbd6">
      <Terms xmlns="http://schemas.microsoft.com/office/infopath/2007/PartnerControls"/>
    </lcf76f155ced4ddcb4097134ff3c332f>
    <TaxCatchAll xmlns="920f825e-e5eb-4304-8862-0ab67af49696" xsi:nil="true"/>
  </documentManagement>
</p:properties>
</file>

<file path=customXml/itemProps1.xml><?xml version="1.0" encoding="utf-8"?>
<ds:datastoreItem xmlns:ds="http://schemas.openxmlformats.org/officeDocument/2006/customXml" ds:itemID="{BB8EB3F6-07F0-414E-A55E-C1983F539C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3132F9-F44B-4C44-B4B4-EE6C18BC4FD9}"/>
</file>

<file path=customXml/itemProps3.xml><?xml version="1.0" encoding="utf-8"?>
<ds:datastoreItem xmlns:ds="http://schemas.openxmlformats.org/officeDocument/2006/customXml" ds:itemID="{99BD5063-6B27-4576-A8DC-07EE6CBD6DF0}">
  <ds:schemaRefs>
    <ds:schemaRef ds:uri="5d5dd860-a87e-4ff9-ad08-7aae9b7dcbd6"/>
    <ds:schemaRef ds:uri="920f825e-e5eb-4304-8862-0ab67af4969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3160</Words>
  <Application>Microsoft Office PowerPoint</Application>
  <PresentationFormat>Custom</PresentationFormat>
  <Paragraphs>352</Paragraphs>
  <Slides>52</Slides>
  <Notes>17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Lopez</dc:creator>
  <cp:lastModifiedBy>Mariusz Jabłoński</cp:lastModifiedBy>
  <cp:revision>6</cp:revision>
  <dcterms:created xsi:type="dcterms:W3CDTF">2014-11-12T21:47:38Z</dcterms:created>
  <dcterms:modified xsi:type="dcterms:W3CDTF">2022-03-17T08:45:24Z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0x0101000C4CEAB7EBA11D49B148B4F4C777CEFC</vt:lpwstr>
  </property>
</Properties>
</file>